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67" r:id="rId13"/>
  </p:sldIdLst>
  <p:sldSz cx="9144000" cy="6858000" type="screen4x3"/>
  <p:notesSz cx="6858000" cy="9144000"/>
  <p:embeddedFontLst>
    <p:embeddedFont>
      <p:font typeface="Twinkl SemiBold" pitchFamily="2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pitchFamily="50" charset="0"/>
      <p:regular r:id="rId21"/>
      <p:bold r:id="rId22"/>
    </p:embeddedFont>
    <p:embeddedFont>
      <p:font typeface="Twinkl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9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pencil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 clips.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length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toy car 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paper clips.</a:t>
            </a:r>
            <a:endParaRPr lang="en-GB" dirty="0">
              <a:cs typeface="Twink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5825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7326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6342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toy car </a:t>
            </a:r>
            <a:r>
              <a:rPr lang="en-GB" altLang="en-US" dirty="0">
                <a:ea typeface="Twinkl" pitchFamily="2" charset="0"/>
                <a:cs typeface="Twinkl" pitchFamily="2" charset="0"/>
              </a:rPr>
              <a:t>and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the pencil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</a:t>
            </a:r>
            <a:r>
              <a:rPr lang="en-GB" b="1" dirty="0" smtClean="0">
                <a:cs typeface="Twinkl"/>
              </a:rPr>
              <a:t>qual length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40324" y="3511293"/>
            <a:ext cx="2493476" cy="169076"/>
            <a:chOff x="901657" y="3575258"/>
            <a:chExt cx="3505385" cy="2376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434844" y="3505180"/>
            <a:ext cx="2493476" cy="169076"/>
            <a:chOff x="901657" y="3575258"/>
            <a:chExt cx="3505385" cy="23769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3" y="2350877"/>
            <a:ext cx="2493477" cy="104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3166234"/>
            <a:ext cx="2493477" cy="1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0540" y="4069719"/>
            <a:ext cx="23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glue stick </a:t>
            </a:r>
            <a:r>
              <a:rPr lang="en-GB" dirty="0" smtClean="0">
                <a:cs typeface="Twinkl"/>
              </a:rPr>
              <a:t>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5650" y="428444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3975" y="4018331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49968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the </a:t>
            </a:r>
            <a:r>
              <a:rPr lang="en-GB" u="sng" dirty="0" smtClean="0">
                <a:cs typeface="Twinkl"/>
              </a:rPr>
              <a:t>                        </a:t>
            </a:r>
            <a:r>
              <a:rPr lang="en-GB" dirty="0" smtClean="0">
                <a:cs typeface="Twinkl"/>
              </a:rPr>
              <a:t>.</a:t>
            </a:r>
            <a:endParaRPr lang="en-GB" dirty="0">
              <a:cs typeface="Twink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6154" y="4000921"/>
            <a:ext cx="3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5936" y="1847700"/>
            <a:ext cx="368400" cy="1936010"/>
            <a:chOff x="3000748" y="2544603"/>
            <a:chExt cx="249839" cy="1312950"/>
          </a:xfrm>
        </p:grpSpPr>
        <p:pic>
          <p:nvPicPr>
            <p:cNvPr id="35" name="Picture 34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0" name="Picture 3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48" name="Picture 4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49" name="Picture 4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4" name="Picture 5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8" name="Picture 6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9" name="Picture 6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44603"/>
              <a:ext cx="249839" cy="24983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369148" y="4069719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mug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9022" y="4064498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base ten blocks.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1" y="1814843"/>
            <a:ext cx="595918" cy="196886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398067" y="1880368"/>
            <a:ext cx="403462" cy="1828784"/>
            <a:chOff x="3000748" y="2725100"/>
            <a:chExt cx="249839" cy="1132453"/>
          </a:xfrm>
        </p:grpSpPr>
        <p:pic>
          <p:nvPicPr>
            <p:cNvPr id="46" name="Picture 45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7" name="Picture 4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0" name="Picture 4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51" name="Picture 5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2" name="Picture 5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53" name="Picture 5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0" y="1880368"/>
            <a:ext cx="1839932" cy="18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9" y="1445596"/>
            <a:ext cx="1444924" cy="240792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956662" y="1445595"/>
            <a:ext cx="403462" cy="2407923"/>
            <a:chOff x="3000748" y="2366475"/>
            <a:chExt cx="249839" cy="1491078"/>
          </a:xfrm>
        </p:grpSpPr>
        <p:pic>
          <p:nvPicPr>
            <p:cNvPr id="57" name="Picture 5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58" name="Picture 5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9" name="Picture 5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60" name="Picture 5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61" name="Picture 6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2" name="Picture 6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3" name="Picture 6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52328"/>
              <a:ext cx="249839" cy="249839"/>
            </a:xfrm>
            <a:prstGeom prst="rect">
              <a:avLst/>
            </a:prstGeom>
          </p:spPr>
        </p:pic>
        <p:pic>
          <p:nvPicPr>
            <p:cNvPr id="64" name="Picture 6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366475"/>
              <a:ext cx="249839" cy="249839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1269986" y="564648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the </a:t>
            </a:r>
            <a:r>
              <a:rPr lang="en-GB" u="sng" dirty="0" smtClean="0">
                <a:cs typeface="Twinkl"/>
              </a:rPr>
              <a:t>                         </a:t>
            </a:r>
            <a:r>
              <a:rPr lang="en-GB" dirty="0" smtClean="0">
                <a:cs typeface="Twinkl"/>
              </a:rPr>
              <a:t>.</a:t>
            </a:r>
            <a:endParaRPr lang="en-GB" dirty="0">
              <a:cs typeface="Twink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6196" y="491963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56196" y="557278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tallest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measure and compare the lengths of objects using informal units.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length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length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Length Language</a:t>
            </a:r>
          </a:p>
        </p:txBody>
      </p:sp>
      <p:sp>
        <p:nvSpPr>
          <p:cNvPr id="2" name="Oval 1"/>
          <p:cNvSpPr/>
          <p:nvPr/>
        </p:nvSpPr>
        <p:spPr>
          <a:xfrm>
            <a:off x="1094720" y="1622856"/>
            <a:ext cx="1136821" cy="11368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464780" y="3146852"/>
            <a:ext cx="1252152" cy="1252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longer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633781" y="1766329"/>
            <a:ext cx="1153298" cy="115329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tallest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697361" y="1564244"/>
            <a:ext cx="1400433" cy="14004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shorter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833144" y="4507041"/>
            <a:ext cx="1540477" cy="1540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distance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239119" y="3262183"/>
            <a:ext cx="1552835" cy="15528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measure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344303" y="4590823"/>
            <a:ext cx="1493107" cy="14931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shortest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779059" y="4711617"/>
            <a:ext cx="1288531" cy="12885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longest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1423324" y="3262183"/>
            <a:ext cx="1136821" cy="11368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tall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718227" y="1776641"/>
            <a:ext cx="1252152" cy="12521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equal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64">
            <a:off x="1402381" y="1871362"/>
            <a:ext cx="2047912" cy="131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/>
          <a:stretch/>
        </p:blipFill>
        <p:spPr>
          <a:xfrm rot="1039319">
            <a:off x="5150531" y="1471589"/>
            <a:ext cx="2996188" cy="20460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0940" y="3291005"/>
            <a:ext cx="3290462" cy="137995"/>
            <a:chOff x="5030940" y="3550791"/>
            <a:chExt cx="3290462" cy="1379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29793" y="334558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78202" y="3345585"/>
              <a:ext cx="137990" cy="54841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29515" y="3081234"/>
            <a:ext cx="2193643" cy="137993"/>
            <a:chOff x="5030940" y="3550791"/>
            <a:chExt cx="2193643" cy="1379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3975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509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case is</a:t>
            </a:r>
            <a:r>
              <a:rPr lang="en-GB" dirty="0" smtClean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2813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0507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328153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 smtClean="0">
                <a:cs typeface="Twinkl"/>
              </a:rPr>
              <a:t>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9276" y="5231504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457198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pencil</a:t>
            </a:r>
            <a:r>
              <a:rPr lang="en-GB" dirty="0" smtClean="0">
                <a:cs typeface="Twinkl"/>
              </a:rPr>
              <a:t> </a:t>
            </a:r>
            <a:r>
              <a:rPr lang="en-GB" dirty="0" smtClean="0">
                <a:cs typeface="Twinkl"/>
              </a:rPr>
              <a:t>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</a:t>
            </a:r>
            <a:r>
              <a:rPr lang="en-GB" dirty="0" smtClean="0">
                <a:cs typeface="Twinkl"/>
              </a:rPr>
              <a:t> interlocking </a:t>
            </a:r>
            <a:r>
              <a:rPr lang="en-GB" dirty="0">
                <a:cs typeface="Twinkl"/>
              </a:rPr>
              <a:t>cubes.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7915" y="4712026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9015" y="4710924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book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is </a:t>
            </a:r>
            <a:r>
              <a:rPr lang="en-GB" u="sng" dirty="0" smtClean="0">
                <a:cs typeface="Twinkl"/>
              </a:rPr>
              <a:t>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2279" y="561323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5294">
            <a:off x="1837566" y="1723397"/>
            <a:ext cx="1564364" cy="192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684">
            <a:off x="5221557" y="1183829"/>
            <a:ext cx="3216358" cy="29030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4777" y="2912216"/>
            <a:ext cx="2406341" cy="433616"/>
            <a:chOff x="1476008" y="2535304"/>
            <a:chExt cx="2343885" cy="422361"/>
          </a:xfrm>
        </p:grpSpPr>
        <p:pic>
          <p:nvPicPr>
            <p:cNvPr id="25" name="Picture 2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78687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254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640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20265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1269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5128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56131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9990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80994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853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279480" y="4000412"/>
            <a:ext cx="2842525" cy="433616"/>
            <a:chOff x="4650386" y="4432155"/>
            <a:chExt cx="2842525" cy="433616"/>
          </a:xfrm>
        </p:grpSpPr>
        <p:pic>
          <p:nvPicPr>
            <p:cNvPr id="55" name="Picture 5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531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26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2252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11810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284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479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4619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8417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00803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20361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3698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56545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4450803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book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</a:t>
            </a:r>
            <a:r>
              <a:rPr lang="en-GB" dirty="0" smtClean="0">
                <a:cs typeface="Twinkl"/>
              </a:rPr>
              <a:t> interlocking </a:t>
            </a:r>
            <a:r>
              <a:rPr lang="en-GB" dirty="0">
                <a:cs typeface="Twinkl"/>
              </a:rPr>
              <a:t>cubes.</a:t>
            </a:r>
          </a:p>
        </p:txBody>
      </p:sp>
    </p:spTree>
    <p:extLst>
      <p:ext uri="{BB962C8B-B14F-4D97-AF65-F5344CB8AC3E}">
        <p14:creationId xmlns:p14="http://schemas.microsoft.com/office/powerpoint/2010/main" val="17797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pencil tin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</a:t>
            </a:r>
            <a:r>
              <a:rPr lang="en-GB" dirty="0" smtClean="0">
                <a:cs typeface="Twinkl"/>
              </a:rPr>
              <a:t>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 </a:t>
            </a:r>
            <a:r>
              <a:rPr lang="en-GB" u="sng" dirty="0" smtClean="0">
                <a:cs typeface="Twinkl"/>
              </a:rPr>
              <a:t>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6403" y="5582178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taller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0100" y="1661989"/>
            <a:ext cx="1050487" cy="2195564"/>
            <a:chOff x="2200100" y="1661989"/>
            <a:chExt cx="1050487" cy="2195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100" y="1661989"/>
              <a:ext cx="699634" cy="21955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000748" y="1661989"/>
              <a:ext cx="249839" cy="2195564"/>
              <a:chOff x="2731807" y="1790133"/>
              <a:chExt cx="256459" cy="2253738"/>
            </a:xfrm>
          </p:grpSpPr>
          <p:pic>
            <p:nvPicPr>
              <p:cNvPr id="35" name="Picture 3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0" name="Picture 3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8" name="Picture 4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9" name="Picture 4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54" name="Picture 5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8" name="Picture 6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9" name="Picture 6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0" name="Picture 6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1" name="Picture 7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2" name="Picture 7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3" name="Picture 7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96668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4" name="Picture 7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790133"/>
                <a:ext cx="256459" cy="256459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687957" y="1867482"/>
            <a:ext cx="1512224" cy="1853920"/>
            <a:chOff x="5657220" y="2218801"/>
            <a:chExt cx="1512224" cy="1853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20" y="2218801"/>
              <a:ext cx="1172062" cy="185392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919605" y="2231658"/>
              <a:ext cx="249839" cy="1841063"/>
              <a:chOff x="2731807" y="2154027"/>
              <a:chExt cx="256459" cy="1889844"/>
            </a:xfrm>
          </p:grpSpPr>
          <p:pic>
            <p:nvPicPr>
              <p:cNvPr id="76" name="Picture 75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7" name="Picture 76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8" name="Picture 7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9" name="Picture 7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0" name="Picture 7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1" name="Picture 8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2" name="Picture 8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3" name="Picture 8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4" name="Picture 8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5" name="Picture 8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90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64701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white board </a:t>
            </a:r>
            <a:r>
              <a:rPr lang="en-GB" dirty="0" smtClean="0">
                <a:cs typeface="Twinkl"/>
              </a:rPr>
              <a:t>is</a:t>
            </a:r>
          </a:p>
          <a:p>
            <a:pPr algn="ctr">
              <a:defRPr/>
            </a:pP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paddle pop sticks.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457198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</a:t>
            </a:r>
            <a:r>
              <a:rPr lang="en-GB" dirty="0" smtClean="0">
                <a:cs typeface="Twinkl"/>
              </a:rPr>
              <a:t>is</a:t>
            </a:r>
          </a:p>
          <a:p>
            <a:pPr algn="ctr">
              <a:defRPr/>
            </a:pPr>
            <a:r>
              <a:rPr lang="en-GB" dirty="0" smtClean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paddle </a:t>
            </a:r>
            <a:r>
              <a:rPr lang="en-GB" dirty="0">
                <a:cs typeface="Twinkl"/>
              </a:rPr>
              <a:t>pop sticks.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8990" y="4290887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9448" y="4290887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662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 </a:t>
            </a:r>
            <a:r>
              <a:rPr lang="en-GB" u="sng" dirty="0" smtClean="0">
                <a:cs typeface="Twinkl"/>
              </a:rPr>
              <a:t>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white board.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0837" y="5581253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1790420"/>
            <a:ext cx="2354622" cy="166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77" y="1388969"/>
            <a:ext cx="2744588" cy="21668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8313" y="3486840"/>
            <a:ext cx="2354622" cy="137916"/>
            <a:chOff x="1458313" y="3266803"/>
            <a:chExt cx="2915100" cy="170744"/>
          </a:xfrm>
        </p:grpSpPr>
        <p:pic>
          <p:nvPicPr>
            <p:cNvPr id="45" name="Picture 4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46" name="Picture 4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47" name="Picture 4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0" name="Picture 4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1" name="Picture 5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52" name="Picture 51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162978" y="3598484"/>
            <a:ext cx="2744587" cy="137918"/>
            <a:chOff x="1458313" y="3266803"/>
            <a:chExt cx="3397890" cy="170746"/>
          </a:xfrm>
        </p:grpSpPr>
        <p:pic>
          <p:nvPicPr>
            <p:cNvPr id="55" name="Picture 5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56" name="Picture 5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57" name="Picture 5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8" name="Picture 57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9" name="Picture 58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60" name="Picture 5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  <p:pic>
          <p:nvPicPr>
            <p:cNvPr id="61" name="Picture 6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527906" y="3109252"/>
              <a:ext cx="170744" cy="4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4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693522" y="3822891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tablet is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830191" y="3822891"/>
            <a:ext cx="34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4368" y="3746235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4575" y="3746235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1151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 smtClean="0">
                <a:cs typeface="Twinkl"/>
              </a:rPr>
              <a:t> 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tablet.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7356" y="5049937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0058" y="2904287"/>
            <a:ext cx="2694742" cy="96867"/>
            <a:chOff x="1178010" y="3065033"/>
            <a:chExt cx="3838873" cy="1379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83221" y="2859822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31632" y="2859823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1" y="2284283"/>
            <a:ext cx="2697859" cy="48116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654650" y="3186751"/>
            <a:ext cx="1924815" cy="96866"/>
            <a:chOff x="2274832" y="3065035"/>
            <a:chExt cx="2742051" cy="1379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0" y="1578742"/>
            <a:ext cx="1917955" cy="15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mug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height of the </a:t>
            </a:r>
            <a:r>
              <a:rPr lang="en-GB" altLang="en-US" sz="2400" b="0" dirty="0" smtClean="0"/>
              <a:t>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lollipop 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56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lollipop and the mug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</a:t>
            </a:r>
            <a:r>
              <a:rPr lang="en-GB" b="1" dirty="0" smtClean="0">
                <a:cs typeface="Twinkl"/>
              </a:rPr>
              <a:t>qual height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1732" y="1642534"/>
            <a:ext cx="1670072" cy="2220900"/>
            <a:chOff x="1591732" y="1642534"/>
            <a:chExt cx="1670072" cy="2220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32" y="1642534"/>
              <a:ext cx="1050394" cy="2220900"/>
            </a:xfrm>
            <a:prstGeom prst="rect">
              <a:avLst/>
            </a:prstGeom>
          </p:spPr>
        </p:pic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2961216" y="1642534"/>
              <a:ext cx="300588" cy="2220899"/>
              <a:chOff x="2731807" y="2154027"/>
              <a:chExt cx="256459" cy="1889844"/>
            </a:xfrm>
          </p:grpSpPr>
          <p:pic>
            <p:nvPicPr>
              <p:cNvPr id="45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4438267" y="1642534"/>
            <a:ext cx="2794406" cy="2221067"/>
            <a:chOff x="4438267" y="1642534"/>
            <a:chExt cx="2794406" cy="2221067"/>
          </a:xfrm>
        </p:grpSpPr>
        <p:grpSp>
          <p:nvGrpSpPr>
            <p:cNvPr id="58" name="Group 74"/>
            <p:cNvGrpSpPr>
              <a:grpSpLocks/>
            </p:cNvGrpSpPr>
            <p:nvPr/>
          </p:nvGrpSpPr>
          <p:grpSpPr bwMode="auto">
            <a:xfrm>
              <a:off x="6932085" y="1642534"/>
              <a:ext cx="300588" cy="2220899"/>
              <a:chOff x="2731807" y="2154027"/>
              <a:chExt cx="256459" cy="1889844"/>
            </a:xfrm>
          </p:grpSpPr>
          <p:pic>
            <p:nvPicPr>
              <p:cNvPr id="59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8267" y="1642535"/>
              <a:ext cx="2238192" cy="2221066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312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 SemiBold</vt:lpstr>
      <vt:lpstr>Calibri</vt:lpstr>
      <vt:lpstr>Sassoon Infant Rg</vt:lpstr>
      <vt:lpstr>Twinkl</vt:lpstr>
      <vt:lpstr>Arial</vt:lpstr>
      <vt:lpstr>Office Theme</vt:lpstr>
      <vt:lpstr>PowerPoint Presentation</vt:lpstr>
      <vt:lpstr>PowerPoint Presentation</vt:lpstr>
      <vt:lpstr>Length Language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height of the objects.</vt:lpstr>
      <vt:lpstr>Measure and compare the length of the objects.</vt:lpstr>
      <vt:lpstr>Measure and compare the length of the objects.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Philip Tinkler</cp:lastModifiedBy>
  <cp:revision>16</cp:revision>
  <dcterms:created xsi:type="dcterms:W3CDTF">2017-09-01T08:58:32Z</dcterms:created>
  <dcterms:modified xsi:type="dcterms:W3CDTF">2019-02-15T15:32:54Z</dcterms:modified>
</cp:coreProperties>
</file>