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58" r:id="rId2"/>
    <p:sldId id="263" r:id="rId3"/>
    <p:sldId id="264" r:id="rId4"/>
    <p:sldId id="269" r:id="rId5"/>
    <p:sldId id="270" r:id="rId6"/>
    <p:sldId id="271" r:id="rId7"/>
    <p:sldId id="272" r:id="rId8"/>
    <p:sldId id="273" r:id="rId9"/>
    <p:sldId id="275" r:id="rId10"/>
    <p:sldId id="276" r:id="rId11"/>
    <p:sldId id="274" r:id="rId12"/>
    <p:sldId id="267" r:id="rId13"/>
  </p:sldIdLst>
  <p:sldSz cx="9144000" cy="6858000" type="screen4x3"/>
  <p:notesSz cx="6858000" cy="9144000"/>
  <p:embeddedFontLst>
    <p:embeddedFont>
      <p:font typeface="Twinkl SemiBold" pitchFamily="2" charset="0"/>
      <p:bold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Sassoon Infant Rg" panose="02000503030000020003" pitchFamily="50" charset="0"/>
      <p:regular r:id="rId21"/>
      <p:bold r:id="rId22"/>
    </p:embeddedFont>
    <p:embeddedFont>
      <p:font typeface="Twinkl" pitchFamily="2" charset="0"/>
      <p:regular r:id="rId23"/>
      <p:bold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340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pos="5420" userDrawn="1">
          <p15:clr>
            <a:srgbClr val="A4A3A4"/>
          </p15:clr>
        </p15:guide>
        <p15:guide id="7" orient="horz" pos="346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orient="horz" pos="482" userDrawn="1">
          <p15:clr>
            <a:srgbClr val="A4A3A4"/>
          </p15:clr>
        </p15:guide>
        <p15:guide id="10" orient="horz" pos="3838" userDrawn="1">
          <p15:clr>
            <a:srgbClr val="A4A3A4"/>
          </p15:clr>
        </p15:guide>
        <p15:guide id="11" pos="530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1E5A"/>
    <a:srgbClr val="18A0DB"/>
    <a:srgbClr val="BC0105"/>
    <a:srgbClr val="4DB1E3"/>
    <a:srgbClr val="80C1EB"/>
    <a:srgbClr val="ACDDFC"/>
    <a:srgbClr val="FFFFFF"/>
    <a:srgbClr val="4AA1D9"/>
    <a:srgbClr val="21A6F9"/>
    <a:srgbClr val="1C1C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3" d="100"/>
          <a:sy n="113" d="100"/>
        </p:scale>
        <p:origin x="894" y="102"/>
      </p:cViewPr>
      <p:guideLst>
        <p:guide orient="horz" pos="2160"/>
        <p:guide pos="2880"/>
        <p:guide pos="340"/>
        <p:guide orient="horz" pos="3974"/>
        <p:guide pos="5420"/>
        <p:guide orient="horz" pos="346"/>
        <p:guide pos="476"/>
        <p:guide orient="horz" pos="482"/>
        <p:guide orient="horz" pos="3838"/>
        <p:guide pos="5307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26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openxmlformats.org/officeDocument/2006/relationships/font" Target="fonts/font8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7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t>15/02/2019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B846-B279-40AC-BFF5-DBC401337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t>15/02/2019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04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497" y="5734211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87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079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 bwMode="auto">
          <a:xfrm>
            <a:off x="503239" y="2930434"/>
            <a:ext cx="8137524" cy="3414803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Rounded Rectangle 7"/>
          <p:cNvSpPr/>
          <p:nvPr userDrawn="1"/>
        </p:nvSpPr>
        <p:spPr bwMode="auto">
          <a:xfrm>
            <a:off x="503239" y="512763"/>
            <a:ext cx="8137524" cy="2193019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628650" y="3071286"/>
            <a:ext cx="7886700" cy="540000"/>
          </a:xfrm>
          <a:prstGeom prst="rect">
            <a:avLst/>
          </a:prstGeom>
        </p:spPr>
        <p:txBody>
          <a:bodyPr lIns="0" tIns="0" rIns="0" bIns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Twinkl" pitchFamily="50" charset="0"/>
              </a:rPr>
              <a:t>Success Criteria</a:t>
            </a:r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628648" y="734785"/>
            <a:ext cx="7886700" cy="540000"/>
          </a:xfrm>
          <a:prstGeom prst="rect">
            <a:avLst/>
          </a:prstGeom>
        </p:spPr>
        <p:txBody>
          <a:bodyPr lIns="0" tIns="0" rIns="0" bIns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Twinkl" pitchFamily="50" charset="0"/>
              </a:rPr>
              <a:t>Aim</a:t>
            </a:r>
          </a:p>
        </p:txBody>
      </p:sp>
      <p:sp>
        <p:nvSpPr>
          <p:cNvPr id="11" name="Content Placeholder 15"/>
          <p:cNvSpPr>
            <a:spLocks noGrp="1"/>
          </p:cNvSpPr>
          <p:nvPr>
            <p:ph idx="1"/>
          </p:nvPr>
        </p:nvSpPr>
        <p:spPr>
          <a:xfrm>
            <a:off x="628650" y="1127760"/>
            <a:ext cx="7886700" cy="1409700"/>
          </a:xfrm>
        </p:spPr>
        <p:txBody>
          <a:bodyPr>
            <a:normAutofit fontScale="92500" lnSpcReduction="10000"/>
          </a:bodyPr>
          <a:lstStyle>
            <a:lvl1pPr>
              <a:defRPr>
                <a:latin typeface="Twinkl" pitchFamily="50" charset="0"/>
              </a:defRPr>
            </a:lvl1pPr>
            <a:lvl2pPr>
              <a:defRPr/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2" name="Content Placeholder 15"/>
          <p:cNvSpPr txBox="1">
            <a:spLocks/>
          </p:cNvSpPr>
          <p:nvPr userDrawn="1"/>
        </p:nvSpPr>
        <p:spPr>
          <a:xfrm>
            <a:off x="628650" y="3466803"/>
            <a:ext cx="7886700" cy="1409700"/>
          </a:xfrm>
          <a:prstGeom prst="rect">
            <a:avLst/>
          </a:prstGeom>
          <a:noFill/>
          <a:ln w="25400">
            <a:noFill/>
          </a:ln>
        </p:spPr>
        <p:txBody>
          <a:bodyPr vert="horz" lIns="180000" tIns="252000" rIns="252000" bIns="18000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Twinkl" pitchFamily="50" charset="0"/>
              </a:rPr>
              <a:t>Statement 1 Lorem ipsum </a:t>
            </a:r>
            <a:r>
              <a:rPr lang="en-GB" dirty="0" err="1">
                <a:latin typeface="Twinkl" pitchFamily="50" charset="0"/>
              </a:rPr>
              <a:t>dolor</a:t>
            </a:r>
            <a:r>
              <a:rPr lang="en-GB" dirty="0">
                <a:latin typeface="Twinkl" pitchFamily="50" charset="0"/>
              </a:rPr>
              <a:t> sit </a:t>
            </a:r>
            <a:r>
              <a:rPr lang="en-GB" dirty="0" err="1">
                <a:latin typeface="Twinkl" pitchFamily="50" charset="0"/>
              </a:rPr>
              <a:t>amet</a:t>
            </a:r>
            <a:r>
              <a:rPr lang="en-GB" dirty="0">
                <a:latin typeface="Twinkl" pitchFamily="50" charset="0"/>
              </a:rPr>
              <a:t>, </a:t>
            </a:r>
            <a:r>
              <a:rPr lang="en-GB" dirty="0" err="1">
                <a:latin typeface="Twinkl" pitchFamily="50" charset="0"/>
              </a:rPr>
              <a:t>consectetur</a:t>
            </a:r>
            <a:r>
              <a:rPr lang="en-GB" dirty="0">
                <a:latin typeface="Twinkl" pitchFamily="50" charset="0"/>
              </a:rPr>
              <a:t> </a:t>
            </a:r>
            <a:r>
              <a:rPr lang="en-GB" dirty="0" err="1">
                <a:latin typeface="Twinkl" pitchFamily="50" charset="0"/>
              </a:rPr>
              <a:t>adipiscing</a:t>
            </a:r>
            <a:r>
              <a:rPr lang="en-GB" dirty="0">
                <a:latin typeface="Twinkl" pitchFamily="50" charset="0"/>
              </a:rPr>
              <a:t> </a:t>
            </a:r>
            <a:r>
              <a:rPr lang="en-GB" dirty="0" err="1">
                <a:latin typeface="Twinkl" pitchFamily="50" charset="0"/>
              </a:rPr>
              <a:t>elit</a:t>
            </a:r>
            <a:r>
              <a:rPr lang="en-GB" dirty="0">
                <a:latin typeface="Twinkl" pitchFamily="50" charset="0"/>
              </a:rPr>
              <a:t>.</a:t>
            </a:r>
          </a:p>
          <a:p>
            <a:r>
              <a:rPr lang="en-GB" dirty="0">
                <a:latin typeface="Twinkl" pitchFamily="50" charset="0"/>
              </a:rPr>
              <a:t>Statement 2</a:t>
            </a:r>
          </a:p>
          <a:p>
            <a:pPr lvl="1"/>
            <a:r>
              <a:rPr lang="en-GB" dirty="0">
                <a:latin typeface="Twinkl" pitchFamily="50" charset="0"/>
              </a:rPr>
              <a:t>Sub statement</a:t>
            </a:r>
          </a:p>
        </p:txBody>
      </p:sp>
    </p:spTree>
    <p:extLst>
      <p:ext uri="{BB962C8B-B14F-4D97-AF65-F5344CB8AC3E}">
        <p14:creationId xmlns:p14="http://schemas.microsoft.com/office/powerpoint/2010/main" val="225752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97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745" y="695325"/>
            <a:ext cx="8164510" cy="1150938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745" y="1957386"/>
            <a:ext cx="8164510" cy="4387851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252000" tIns="252000" rIns="252000" bIns="25200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2" r:id="rId3"/>
    <p:sldLayoutId id="2147483663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1886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Box 87"/>
          <p:cNvSpPr txBox="1"/>
          <p:nvPr/>
        </p:nvSpPr>
        <p:spPr>
          <a:xfrm>
            <a:off x="4410913" y="4266256"/>
            <a:ext cx="3847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dirty="0" smtClean="0">
                <a:cs typeface="Twinkl"/>
              </a:rPr>
              <a:t>The pencil is </a:t>
            </a:r>
            <a:r>
              <a:rPr lang="en-GB" u="sng" dirty="0" smtClean="0">
                <a:cs typeface="Twinkl"/>
              </a:rPr>
              <a:t> </a:t>
            </a:r>
            <a:br>
              <a:rPr lang="en-GB" u="sng" dirty="0" smtClean="0">
                <a:cs typeface="Twinkl"/>
              </a:rPr>
            </a:br>
            <a:r>
              <a:rPr lang="en-GB" u="sng" dirty="0" smtClean="0">
                <a:cs typeface="Twinkl"/>
              </a:rPr>
              <a:t>       </a:t>
            </a:r>
            <a:r>
              <a:rPr lang="en-GB" dirty="0" smtClean="0">
                <a:cs typeface="Twinkl"/>
              </a:rPr>
              <a:t> </a:t>
            </a:r>
            <a:r>
              <a:rPr lang="en-GB" dirty="0">
                <a:cs typeface="Twinkl"/>
              </a:rPr>
              <a:t>paper clips.</a:t>
            </a:r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2400" b="0" dirty="0"/>
              <a:t>Measure and compare the length of the objects.</a:t>
            </a:r>
            <a:endParaRPr lang="en-GB" sz="2400" b="0" dirty="0"/>
          </a:p>
        </p:txBody>
      </p:sp>
      <p:sp>
        <p:nvSpPr>
          <p:cNvPr id="39" name="TextBox 38"/>
          <p:cNvSpPr txBox="1"/>
          <p:nvPr/>
        </p:nvSpPr>
        <p:spPr>
          <a:xfrm>
            <a:off x="649299" y="4266256"/>
            <a:ext cx="3847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dirty="0">
                <a:cs typeface="Twinkl"/>
              </a:rPr>
              <a:t>The </a:t>
            </a:r>
            <a:r>
              <a:rPr lang="en-GB" dirty="0" smtClean="0">
                <a:cs typeface="Twinkl"/>
              </a:rPr>
              <a:t>toy car is</a:t>
            </a:r>
            <a:br>
              <a:rPr lang="en-GB" dirty="0" smtClean="0">
                <a:cs typeface="Twinkl"/>
              </a:rPr>
            </a:br>
            <a:r>
              <a:rPr lang="en-GB" u="sng" dirty="0" smtClean="0">
                <a:cs typeface="Twinkl"/>
              </a:rPr>
              <a:t>       </a:t>
            </a:r>
            <a:r>
              <a:rPr lang="en-GB" dirty="0" smtClean="0">
                <a:cs typeface="Twinkl"/>
              </a:rPr>
              <a:t> paper clips.</a:t>
            </a:r>
            <a:endParaRPr lang="en-GB" dirty="0">
              <a:cs typeface="Twinkl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695825" y="4501962"/>
            <a:ext cx="501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b="1" dirty="0"/>
              <a:t>4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457326" y="4501962"/>
            <a:ext cx="518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b="1" dirty="0"/>
              <a:t>4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966342" y="5667550"/>
            <a:ext cx="6787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altLang="en-US" dirty="0">
                <a:ea typeface="Twinkl" pitchFamily="2" charset="0"/>
                <a:cs typeface="Twinkl" pitchFamily="2" charset="0"/>
              </a:rPr>
              <a:t>The </a:t>
            </a:r>
            <a:r>
              <a:rPr lang="en-GB" altLang="en-US" dirty="0" smtClean="0">
                <a:ea typeface="Twinkl" pitchFamily="2" charset="0"/>
                <a:cs typeface="Twinkl" pitchFamily="2" charset="0"/>
              </a:rPr>
              <a:t>toy car </a:t>
            </a:r>
            <a:r>
              <a:rPr lang="en-GB" altLang="en-US" dirty="0">
                <a:ea typeface="Twinkl" pitchFamily="2" charset="0"/>
                <a:cs typeface="Twinkl" pitchFamily="2" charset="0"/>
              </a:rPr>
              <a:t>and </a:t>
            </a:r>
            <a:r>
              <a:rPr lang="en-GB" altLang="en-US" dirty="0" smtClean="0">
                <a:ea typeface="Twinkl" pitchFamily="2" charset="0"/>
                <a:cs typeface="Twinkl" pitchFamily="2" charset="0"/>
              </a:rPr>
              <a:t>the pencil are                      .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019918" y="5636886"/>
            <a:ext cx="1661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b="1" dirty="0">
                <a:cs typeface="Twinkl"/>
              </a:rPr>
              <a:t>e</a:t>
            </a:r>
            <a:r>
              <a:rPr lang="en-GB" b="1" dirty="0" smtClean="0">
                <a:cs typeface="Twinkl"/>
              </a:rPr>
              <a:t>qual length</a:t>
            </a:r>
            <a:endParaRPr lang="en-GB" b="1" dirty="0">
              <a:solidFill>
                <a:srgbClr val="FF0000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5156201" y="5951510"/>
            <a:ext cx="143086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1240324" y="3511293"/>
            <a:ext cx="2493476" cy="169076"/>
            <a:chOff x="901657" y="3575258"/>
            <a:chExt cx="3505385" cy="237691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229578" y="3264524"/>
              <a:ext cx="220504" cy="876346"/>
            </a:xfrm>
            <a:prstGeom prst="rect">
              <a:avLst/>
            </a:prstGeom>
          </p:spPr>
        </p:pic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2105925" y="3264524"/>
              <a:ext cx="220504" cy="876346"/>
            </a:xfrm>
            <a:prstGeom prst="rect">
              <a:avLst/>
            </a:prstGeom>
          </p:spPr>
        </p:pic>
        <p:pic>
          <p:nvPicPr>
            <p:cNvPr id="68" name="Picture 6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2982271" y="3252601"/>
              <a:ext cx="220504" cy="876346"/>
            </a:xfrm>
            <a:prstGeom prst="rect">
              <a:avLst/>
            </a:prstGeom>
          </p:spPr>
        </p:pic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3858617" y="3247337"/>
              <a:ext cx="220504" cy="876346"/>
            </a:xfrm>
            <a:prstGeom prst="rect">
              <a:avLst/>
            </a:prstGeom>
          </p:spPr>
        </p:pic>
      </p:grpSp>
      <p:grpSp>
        <p:nvGrpSpPr>
          <p:cNvPr id="70" name="Group 69"/>
          <p:cNvGrpSpPr/>
          <p:nvPr/>
        </p:nvGrpSpPr>
        <p:grpSpPr>
          <a:xfrm>
            <a:off x="5434844" y="3505180"/>
            <a:ext cx="2493476" cy="169076"/>
            <a:chOff x="901657" y="3575258"/>
            <a:chExt cx="3505385" cy="237691"/>
          </a:xfrm>
        </p:grpSpPr>
        <p:pic>
          <p:nvPicPr>
            <p:cNvPr id="71" name="Picture 7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229578" y="3264524"/>
              <a:ext cx="220504" cy="876346"/>
            </a:xfrm>
            <a:prstGeom prst="rect">
              <a:avLst/>
            </a:prstGeom>
          </p:spPr>
        </p:pic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2105925" y="3264524"/>
              <a:ext cx="220504" cy="876346"/>
            </a:xfrm>
            <a:prstGeom prst="rect">
              <a:avLst/>
            </a:prstGeom>
          </p:spPr>
        </p:pic>
        <p:pic>
          <p:nvPicPr>
            <p:cNvPr id="73" name="Picture 7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2982271" y="3252601"/>
              <a:ext cx="220504" cy="876346"/>
            </a:xfrm>
            <a:prstGeom prst="rect">
              <a:avLst/>
            </a:prstGeom>
          </p:spPr>
        </p:pic>
        <p:pic>
          <p:nvPicPr>
            <p:cNvPr id="74" name="Picture 7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3858617" y="3247337"/>
              <a:ext cx="220504" cy="876346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323" y="2350877"/>
            <a:ext cx="2493477" cy="10415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842" y="3166234"/>
            <a:ext cx="2493477" cy="16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770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0" dirty="0"/>
              <a:t>Measure and compare the length of the objects</a:t>
            </a:r>
            <a:r>
              <a:rPr lang="en-GB" sz="2400" b="0" dirty="0" smtClean="0"/>
              <a:t>.</a:t>
            </a:r>
            <a:endParaRPr lang="en-GB" sz="2400" b="0" dirty="0"/>
          </a:p>
        </p:txBody>
      </p:sp>
      <p:sp>
        <p:nvSpPr>
          <p:cNvPr id="39" name="TextBox 38"/>
          <p:cNvSpPr txBox="1"/>
          <p:nvPr/>
        </p:nvSpPr>
        <p:spPr>
          <a:xfrm>
            <a:off x="640540" y="4069719"/>
            <a:ext cx="2360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dirty="0">
                <a:cs typeface="Twinkl"/>
              </a:rPr>
              <a:t>The glue stick </a:t>
            </a:r>
            <a:r>
              <a:rPr lang="en-GB" dirty="0" smtClean="0">
                <a:cs typeface="Twinkl"/>
              </a:rPr>
              <a:t>is</a:t>
            </a:r>
            <a:br>
              <a:rPr lang="en-GB" dirty="0" smtClean="0">
                <a:cs typeface="Twinkl"/>
              </a:rPr>
            </a:br>
            <a:r>
              <a:rPr lang="en-GB" u="sng" dirty="0" smtClean="0">
                <a:cs typeface="Twinkl"/>
              </a:rPr>
              <a:t>       </a:t>
            </a:r>
            <a:r>
              <a:rPr lang="en-GB" dirty="0" smtClean="0">
                <a:cs typeface="Twinkl"/>
              </a:rPr>
              <a:t> base </a:t>
            </a:r>
            <a:r>
              <a:rPr lang="en-GB" dirty="0">
                <a:cs typeface="Twinkl"/>
              </a:rPr>
              <a:t>ten blocks.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55650" y="4284442"/>
            <a:ext cx="501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b="1" dirty="0" smtClean="0">
                <a:cs typeface="Twinkl"/>
              </a:rPr>
              <a:t>7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663975" y="4018331"/>
            <a:ext cx="518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b="1" dirty="0" smtClean="0">
                <a:cs typeface="Twinkl"/>
              </a:rPr>
              <a:t>6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178011" y="4996838"/>
            <a:ext cx="6787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dirty="0">
                <a:cs typeface="Twinkl"/>
              </a:rPr>
              <a:t>The mug is the </a:t>
            </a:r>
            <a:r>
              <a:rPr lang="en-GB" u="sng" dirty="0" smtClean="0">
                <a:cs typeface="Twinkl"/>
              </a:rPr>
              <a:t>                        </a:t>
            </a:r>
            <a:r>
              <a:rPr lang="en-GB" dirty="0" smtClean="0">
                <a:cs typeface="Twinkl"/>
              </a:rPr>
              <a:t>.</a:t>
            </a:r>
            <a:endParaRPr lang="en-GB" dirty="0">
              <a:cs typeface="Twinkl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336154" y="4000921"/>
            <a:ext cx="36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b="1" dirty="0" smtClean="0">
                <a:cs typeface="Twinkl"/>
              </a:rPr>
              <a:t>8</a:t>
            </a:r>
            <a:endParaRPr lang="en-GB" b="1" dirty="0">
              <a:solidFill>
                <a:srgbClr val="FF0000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185936" y="1847700"/>
            <a:ext cx="368400" cy="1936010"/>
            <a:chOff x="3000748" y="2544603"/>
            <a:chExt cx="249839" cy="1312950"/>
          </a:xfrm>
        </p:grpSpPr>
        <p:pic>
          <p:nvPicPr>
            <p:cNvPr id="35" name="Picture 34" descr="MAB-Blocks-One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0748" y="3607714"/>
              <a:ext cx="249839" cy="249839"/>
            </a:xfrm>
            <a:prstGeom prst="rect">
              <a:avLst/>
            </a:prstGeom>
          </p:spPr>
        </p:pic>
        <p:pic>
          <p:nvPicPr>
            <p:cNvPr id="40" name="Picture 39" descr="MAB-Blocks-One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0748" y="3435717"/>
              <a:ext cx="249839" cy="249839"/>
            </a:xfrm>
            <a:prstGeom prst="rect">
              <a:avLst/>
            </a:prstGeom>
          </p:spPr>
        </p:pic>
        <p:pic>
          <p:nvPicPr>
            <p:cNvPr id="48" name="Picture 47" descr="MAB-Blocks-One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0748" y="3251597"/>
              <a:ext cx="249839" cy="249839"/>
            </a:xfrm>
            <a:prstGeom prst="rect">
              <a:avLst/>
            </a:prstGeom>
          </p:spPr>
        </p:pic>
        <p:pic>
          <p:nvPicPr>
            <p:cNvPr id="49" name="Picture 48" descr="MAB-Blocks-One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0748" y="3079601"/>
              <a:ext cx="249839" cy="249839"/>
            </a:xfrm>
            <a:prstGeom prst="rect">
              <a:avLst/>
            </a:prstGeom>
          </p:spPr>
        </p:pic>
        <p:pic>
          <p:nvPicPr>
            <p:cNvPr id="54" name="Picture 53" descr="MAB-Blocks-One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0748" y="2897096"/>
              <a:ext cx="249839" cy="249839"/>
            </a:xfrm>
            <a:prstGeom prst="rect">
              <a:avLst/>
            </a:prstGeom>
          </p:spPr>
        </p:pic>
        <p:pic>
          <p:nvPicPr>
            <p:cNvPr id="68" name="Picture 67" descr="MAB-Blocks-One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0748" y="2725100"/>
              <a:ext cx="249839" cy="249839"/>
            </a:xfrm>
            <a:prstGeom prst="rect">
              <a:avLst/>
            </a:prstGeom>
          </p:spPr>
        </p:pic>
        <p:pic>
          <p:nvPicPr>
            <p:cNvPr id="69" name="Picture 68" descr="MAB-Blocks-One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0748" y="2544603"/>
              <a:ext cx="249839" cy="249839"/>
            </a:xfrm>
            <a:prstGeom prst="rect">
              <a:avLst/>
            </a:prstGeom>
          </p:spPr>
        </p:pic>
      </p:grpSp>
      <p:sp>
        <p:nvSpPr>
          <p:cNvPr id="37" name="TextBox 36"/>
          <p:cNvSpPr txBox="1"/>
          <p:nvPr/>
        </p:nvSpPr>
        <p:spPr>
          <a:xfrm>
            <a:off x="3369148" y="4069719"/>
            <a:ext cx="2431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dirty="0" smtClean="0">
                <a:cs typeface="Twinkl"/>
              </a:rPr>
              <a:t>The mug is </a:t>
            </a:r>
            <a:r>
              <a:rPr lang="en-GB" u="sng" dirty="0" smtClean="0">
                <a:cs typeface="Twinkl"/>
              </a:rPr>
              <a:t>       </a:t>
            </a:r>
            <a:r>
              <a:rPr lang="en-GB" dirty="0" smtClean="0">
                <a:cs typeface="Twinkl"/>
              </a:rPr>
              <a:t> base ten blocks.</a:t>
            </a:r>
            <a:endParaRPr lang="en-GB" dirty="0">
              <a:cs typeface="Twinkl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069022" y="4064498"/>
            <a:ext cx="2431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dirty="0">
                <a:cs typeface="Twinkl"/>
              </a:rPr>
              <a:t>The jar is </a:t>
            </a:r>
            <a:r>
              <a:rPr lang="en-GB" u="sng" dirty="0" smtClean="0">
                <a:cs typeface="Twinkl"/>
              </a:rPr>
              <a:t>       </a:t>
            </a:r>
            <a:r>
              <a:rPr lang="en-GB" dirty="0" smtClean="0">
                <a:cs typeface="Twinkl"/>
              </a:rPr>
              <a:t> </a:t>
            </a:r>
            <a:r>
              <a:rPr lang="en-GB" dirty="0">
                <a:cs typeface="Twinkl"/>
              </a:rPr>
              <a:t>base ten blocks.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791" y="1814843"/>
            <a:ext cx="595918" cy="1968867"/>
          </a:xfrm>
          <a:prstGeom prst="rect">
            <a:avLst/>
          </a:prstGeom>
        </p:spPr>
      </p:pic>
      <p:grpSp>
        <p:nvGrpSpPr>
          <p:cNvPr id="45" name="Group 44"/>
          <p:cNvGrpSpPr/>
          <p:nvPr/>
        </p:nvGrpSpPr>
        <p:grpSpPr>
          <a:xfrm>
            <a:off x="5398067" y="1880368"/>
            <a:ext cx="403462" cy="1828784"/>
            <a:chOff x="3000748" y="2725100"/>
            <a:chExt cx="249839" cy="1132453"/>
          </a:xfrm>
        </p:grpSpPr>
        <p:pic>
          <p:nvPicPr>
            <p:cNvPr id="46" name="Picture 45" descr="MAB-Blocks-One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0748" y="3607714"/>
              <a:ext cx="249839" cy="249839"/>
            </a:xfrm>
            <a:prstGeom prst="rect">
              <a:avLst/>
            </a:prstGeom>
          </p:spPr>
        </p:pic>
        <p:pic>
          <p:nvPicPr>
            <p:cNvPr id="47" name="Picture 46" descr="MAB-Blocks-One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0748" y="3435717"/>
              <a:ext cx="249839" cy="249839"/>
            </a:xfrm>
            <a:prstGeom prst="rect">
              <a:avLst/>
            </a:prstGeom>
          </p:spPr>
        </p:pic>
        <p:pic>
          <p:nvPicPr>
            <p:cNvPr id="50" name="Picture 49" descr="MAB-Blocks-One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0748" y="3251597"/>
              <a:ext cx="249839" cy="249839"/>
            </a:xfrm>
            <a:prstGeom prst="rect">
              <a:avLst/>
            </a:prstGeom>
          </p:spPr>
        </p:pic>
        <p:pic>
          <p:nvPicPr>
            <p:cNvPr id="51" name="Picture 50" descr="MAB-Blocks-One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0748" y="3079601"/>
              <a:ext cx="249839" cy="249839"/>
            </a:xfrm>
            <a:prstGeom prst="rect">
              <a:avLst/>
            </a:prstGeom>
          </p:spPr>
        </p:pic>
        <p:pic>
          <p:nvPicPr>
            <p:cNvPr id="52" name="Picture 51" descr="MAB-Blocks-One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0748" y="2897096"/>
              <a:ext cx="249839" cy="249839"/>
            </a:xfrm>
            <a:prstGeom prst="rect">
              <a:avLst/>
            </a:prstGeom>
          </p:spPr>
        </p:pic>
        <p:pic>
          <p:nvPicPr>
            <p:cNvPr id="53" name="Picture 52" descr="MAB-Blocks-One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0748" y="2725100"/>
              <a:ext cx="249839" cy="249839"/>
            </a:xfrm>
            <a:prstGeom prst="rect">
              <a:avLst/>
            </a:prstGeom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6230" y="1880368"/>
            <a:ext cx="1839932" cy="18258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159" y="1445596"/>
            <a:ext cx="1444924" cy="2407922"/>
          </a:xfrm>
          <a:prstGeom prst="rect">
            <a:avLst/>
          </a:prstGeom>
        </p:spPr>
      </p:pic>
      <p:grpSp>
        <p:nvGrpSpPr>
          <p:cNvPr id="56" name="Group 55"/>
          <p:cNvGrpSpPr/>
          <p:nvPr/>
        </p:nvGrpSpPr>
        <p:grpSpPr>
          <a:xfrm>
            <a:off x="7956662" y="1445595"/>
            <a:ext cx="403462" cy="2407923"/>
            <a:chOff x="3000748" y="2366475"/>
            <a:chExt cx="249839" cy="1491078"/>
          </a:xfrm>
        </p:grpSpPr>
        <p:pic>
          <p:nvPicPr>
            <p:cNvPr id="57" name="Picture 56" descr="MAB-Blocks-One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0748" y="3607714"/>
              <a:ext cx="249839" cy="249839"/>
            </a:xfrm>
            <a:prstGeom prst="rect">
              <a:avLst/>
            </a:prstGeom>
          </p:spPr>
        </p:pic>
        <p:pic>
          <p:nvPicPr>
            <p:cNvPr id="58" name="Picture 57" descr="MAB-Blocks-One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0748" y="3435717"/>
              <a:ext cx="249839" cy="249839"/>
            </a:xfrm>
            <a:prstGeom prst="rect">
              <a:avLst/>
            </a:prstGeom>
          </p:spPr>
        </p:pic>
        <p:pic>
          <p:nvPicPr>
            <p:cNvPr id="59" name="Picture 58" descr="MAB-Blocks-One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0748" y="3251597"/>
              <a:ext cx="249839" cy="249839"/>
            </a:xfrm>
            <a:prstGeom prst="rect">
              <a:avLst/>
            </a:prstGeom>
          </p:spPr>
        </p:pic>
        <p:pic>
          <p:nvPicPr>
            <p:cNvPr id="60" name="Picture 59" descr="MAB-Blocks-One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0748" y="3079601"/>
              <a:ext cx="249839" cy="249839"/>
            </a:xfrm>
            <a:prstGeom prst="rect">
              <a:avLst/>
            </a:prstGeom>
          </p:spPr>
        </p:pic>
        <p:pic>
          <p:nvPicPr>
            <p:cNvPr id="61" name="Picture 60" descr="MAB-Blocks-One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0748" y="2897096"/>
              <a:ext cx="249839" cy="249839"/>
            </a:xfrm>
            <a:prstGeom prst="rect">
              <a:avLst/>
            </a:prstGeom>
          </p:spPr>
        </p:pic>
        <p:pic>
          <p:nvPicPr>
            <p:cNvPr id="62" name="Picture 61" descr="MAB-Blocks-One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0748" y="2725100"/>
              <a:ext cx="249839" cy="249839"/>
            </a:xfrm>
            <a:prstGeom prst="rect">
              <a:avLst/>
            </a:prstGeom>
          </p:spPr>
        </p:pic>
        <p:pic>
          <p:nvPicPr>
            <p:cNvPr id="63" name="Picture 62" descr="MAB-Blocks-One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0748" y="2552328"/>
              <a:ext cx="249839" cy="249839"/>
            </a:xfrm>
            <a:prstGeom prst="rect">
              <a:avLst/>
            </a:prstGeom>
          </p:spPr>
        </p:pic>
        <p:pic>
          <p:nvPicPr>
            <p:cNvPr id="64" name="Picture 63" descr="MAB-Blocks-One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0748" y="2366475"/>
              <a:ext cx="249839" cy="249839"/>
            </a:xfrm>
            <a:prstGeom prst="rect">
              <a:avLst/>
            </a:prstGeom>
          </p:spPr>
        </p:pic>
      </p:grpSp>
      <p:sp>
        <p:nvSpPr>
          <p:cNvPr id="65" name="TextBox 64"/>
          <p:cNvSpPr txBox="1"/>
          <p:nvPr/>
        </p:nvSpPr>
        <p:spPr>
          <a:xfrm>
            <a:off x="1269986" y="5646485"/>
            <a:ext cx="6787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dirty="0">
                <a:cs typeface="Twinkl"/>
              </a:rPr>
              <a:t>The jar is the </a:t>
            </a:r>
            <a:r>
              <a:rPr lang="en-GB" u="sng" dirty="0" smtClean="0">
                <a:cs typeface="Twinkl"/>
              </a:rPr>
              <a:t>                         </a:t>
            </a:r>
            <a:r>
              <a:rPr lang="en-GB" dirty="0" smtClean="0">
                <a:cs typeface="Twinkl"/>
              </a:rPr>
              <a:t>.</a:t>
            </a:r>
            <a:endParaRPr lang="en-GB" dirty="0">
              <a:cs typeface="Twinkl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356196" y="4919630"/>
            <a:ext cx="1850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b="1" dirty="0" smtClean="0">
                <a:cs typeface="Twinkl"/>
              </a:rPr>
              <a:t>shortest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356196" y="5572780"/>
            <a:ext cx="1850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b="1" dirty="0" smtClean="0">
                <a:cs typeface="Twinkl"/>
              </a:rPr>
              <a:t>tallest</a:t>
            </a:r>
            <a:endParaRPr lang="en-GB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4" grpId="0"/>
      <p:bldP spid="66" grpId="0"/>
      <p:bldP spid="6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807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/>
          <p:cNvSpPr/>
          <p:nvPr/>
        </p:nvSpPr>
        <p:spPr bwMode="auto">
          <a:xfrm>
            <a:off x="503239" y="2930434"/>
            <a:ext cx="8137524" cy="3414803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24" name="Rounded Rectangle 23"/>
          <p:cNvSpPr/>
          <p:nvPr/>
        </p:nvSpPr>
        <p:spPr bwMode="auto">
          <a:xfrm>
            <a:off x="503239" y="512763"/>
            <a:ext cx="8137524" cy="2193019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28650" y="3071286"/>
            <a:ext cx="7886700" cy="540000"/>
          </a:xfrm>
          <a:prstGeom prst="rect">
            <a:avLst/>
          </a:prstGeom>
        </p:spPr>
        <p:txBody>
          <a:bodyPr lIns="0" tIns="0" rIns="0" bIns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r>
              <a:rPr lang="en-US" sz="3600" b="0" dirty="0">
                <a:latin typeface="Twinkl SemiBold" pitchFamily="2" charset="0"/>
              </a:rPr>
              <a:t>Success Criteria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628648" y="734785"/>
            <a:ext cx="7886700" cy="540000"/>
          </a:xfrm>
          <a:prstGeom prst="rect">
            <a:avLst/>
          </a:prstGeom>
        </p:spPr>
        <p:txBody>
          <a:bodyPr lIns="0" tIns="0" rIns="0" bIns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r>
              <a:rPr lang="en-US" sz="3600" b="0" dirty="0">
                <a:latin typeface="Twinkl SemiBold" pitchFamily="2" charset="0"/>
              </a:rPr>
              <a:t>Learning Objective</a:t>
            </a:r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To measure and compare the lengths of objects using informal units. </a:t>
            </a:r>
          </a:p>
        </p:txBody>
      </p:sp>
      <p:sp>
        <p:nvSpPr>
          <p:cNvPr id="20" name="Content Placeholder 15"/>
          <p:cNvSpPr txBox="1">
            <a:spLocks/>
          </p:cNvSpPr>
          <p:nvPr/>
        </p:nvSpPr>
        <p:spPr>
          <a:xfrm>
            <a:off x="628650" y="3466803"/>
            <a:ext cx="7886700" cy="1409700"/>
          </a:xfrm>
          <a:prstGeom prst="rect">
            <a:avLst/>
          </a:prstGeom>
          <a:noFill/>
          <a:ln w="25400">
            <a:noFill/>
          </a:ln>
        </p:spPr>
        <p:txBody>
          <a:bodyPr vert="horz" lIns="180000" tIns="252000" rIns="252000" bIns="18000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Twinkl" pitchFamily="50" charset="0"/>
              </a:rPr>
              <a:t>I can identify the length of objects by counting uniform informal units.</a:t>
            </a:r>
          </a:p>
          <a:p>
            <a:r>
              <a:rPr lang="en-GB" dirty="0">
                <a:latin typeface="Twinkl" pitchFamily="50" charset="0"/>
              </a:rPr>
              <a:t>I can compare the length of objects using uniform informal units. </a:t>
            </a:r>
          </a:p>
        </p:txBody>
      </p:sp>
    </p:spTree>
    <p:extLst>
      <p:ext uri="{BB962C8B-B14F-4D97-AF65-F5344CB8AC3E}">
        <p14:creationId xmlns:p14="http://schemas.microsoft.com/office/powerpoint/2010/main" val="44728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/>
              <a:t>Length Language</a:t>
            </a:r>
          </a:p>
        </p:txBody>
      </p:sp>
      <p:sp>
        <p:nvSpPr>
          <p:cNvPr id="2" name="Oval 1"/>
          <p:cNvSpPr/>
          <p:nvPr/>
        </p:nvSpPr>
        <p:spPr>
          <a:xfrm>
            <a:off x="1094720" y="1622856"/>
            <a:ext cx="1136821" cy="113682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short</a:t>
            </a:r>
            <a:endParaRPr lang="en-GB" dirty="0"/>
          </a:p>
        </p:txBody>
      </p:sp>
      <p:sp>
        <p:nvSpPr>
          <p:cNvPr id="7" name="Oval 6"/>
          <p:cNvSpPr/>
          <p:nvPr/>
        </p:nvSpPr>
        <p:spPr>
          <a:xfrm>
            <a:off x="3464780" y="3146852"/>
            <a:ext cx="1252152" cy="1252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longer</a:t>
            </a:r>
            <a:endParaRPr lang="en-GB" dirty="0"/>
          </a:p>
        </p:txBody>
      </p:sp>
      <p:sp>
        <p:nvSpPr>
          <p:cNvPr id="8" name="Oval 7"/>
          <p:cNvSpPr/>
          <p:nvPr/>
        </p:nvSpPr>
        <p:spPr>
          <a:xfrm>
            <a:off x="4633781" y="1766329"/>
            <a:ext cx="1153298" cy="115329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tallest</a:t>
            </a:r>
            <a:endParaRPr lang="en-GB" dirty="0"/>
          </a:p>
        </p:txBody>
      </p:sp>
      <p:sp>
        <p:nvSpPr>
          <p:cNvPr id="9" name="Oval 8"/>
          <p:cNvSpPr/>
          <p:nvPr/>
        </p:nvSpPr>
        <p:spPr>
          <a:xfrm>
            <a:off x="6697361" y="1564244"/>
            <a:ext cx="1400433" cy="140043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shorter</a:t>
            </a:r>
            <a:endParaRPr lang="en-GB" dirty="0"/>
          </a:p>
        </p:txBody>
      </p:sp>
      <p:sp>
        <p:nvSpPr>
          <p:cNvPr id="10" name="Oval 9"/>
          <p:cNvSpPr/>
          <p:nvPr/>
        </p:nvSpPr>
        <p:spPr>
          <a:xfrm>
            <a:off x="6833144" y="4507041"/>
            <a:ext cx="1540477" cy="154047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distance</a:t>
            </a:r>
            <a:endParaRPr lang="en-GB" dirty="0"/>
          </a:p>
        </p:txBody>
      </p:sp>
      <p:sp>
        <p:nvSpPr>
          <p:cNvPr id="11" name="Oval 10"/>
          <p:cNvSpPr/>
          <p:nvPr/>
        </p:nvSpPr>
        <p:spPr>
          <a:xfrm>
            <a:off x="5239119" y="3262183"/>
            <a:ext cx="1552835" cy="155283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measure</a:t>
            </a:r>
            <a:endParaRPr lang="en-GB" dirty="0"/>
          </a:p>
        </p:txBody>
      </p:sp>
      <p:sp>
        <p:nvSpPr>
          <p:cNvPr id="12" name="Oval 11"/>
          <p:cNvSpPr/>
          <p:nvPr/>
        </p:nvSpPr>
        <p:spPr>
          <a:xfrm>
            <a:off x="3344303" y="4590823"/>
            <a:ext cx="1493107" cy="149310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shortest</a:t>
            </a:r>
            <a:endParaRPr lang="en-GB" dirty="0"/>
          </a:p>
        </p:txBody>
      </p:sp>
      <p:sp>
        <p:nvSpPr>
          <p:cNvPr id="13" name="Oval 12"/>
          <p:cNvSpPr/>
          <p:nvPr/>
        </p:nvSpPr>
        <p:spPr>
          <a:xfrm>
            <a:off x="779059" y="4711617"/>
            <a:ext cx="1288531" cy="1288531"/>
          </a:xfrm>
          <a:prstGeom prst="ellipse">
            <a:avLst/>
          </a:prstGeom>
          <a:solidFill>
            <a:srgbClr val="18A0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longest</a:t>
            </a:r>
            <a:endParaRPr lang="en-GB" dirty="0"/>
          </a:p>
        </p:txBody>
      </p:sp>
      <p:sp>
        <p:nvSpPr>
          <p:cNvPr id="14" name="Oval 13"/>
          <p:cNvSpPr/>
          <p:nvPr/>
        </p:nvSpPr>
        <p:spPr>
          <a:xfrm>
            <a:off x="1423324" y="3262183"/>
            <a:ext cx="1136821" cy="113682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tall</a:t>
            </a:r>
            <a:endParaRPr lang="en-GB" dirty="0"/>
          </a:p>
        </p:txBody>
      </p:sp>
      <p:sp>
        <p:nvSpPr>
          <p:cNvPr id="15" name="Oval 14"/>
          <p:cNvSpPr/>
          <p:nvPr/>
        </p:nvSpPr>
        <p:spPr>
          <a:xfrm>
            <a:off x="2718227" y="1776641"/>
            <a:ext cx="1252152" cy="1252152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equal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6237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0" dirty="0"/>
              <a:t>Measure and compare the length of the objects</a:t>
            </a:r>
            <a:r>
              <a:rPr lang="en-GB" sz="2400" b="0" dirty="0" smtClean="0"/>
              <a:t>.</a:t>
            </a:r>
            <a:endParaRPr lang="en-GB" sz="2400" b="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66564">
            <a:off x="1402381" y="1871362"/>
            <a:ext cx="2047912" cy="131260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8"/>
          <a:stretch/>
        </p:blipFill>
        <p:spPr>
          <a:xfrm rot="1039319">
            <a:off x="5150531" y="1471589"/>
            <a:ext cx="2996188" cy="2046094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5030940" y="3291005"/>
            <a:ext cx="3290462" cy="137995"/>
            <a:chOff x="5030940" y="3550791"/>
            <a:chExt cx="3290462" cy="137995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5236151" y="3345580"/>
              <a:ext cx="137990" cy="548411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5784562" y="3345581"/>
              <a:ext cx="137990" cy="548411"/>
            </a:xfrm>
            <a:prstGeom prst="rect">
              <a:avLst/>
            </a:prstGeom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6332973" y="3345582"/>
              <a:ext cx="137990" cy="548411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6881383" y="3345583"/>
              <a:ext cx="137990" cy="548411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429793" y="3345584"/>
              <a:ext cx="137990" cy="548411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978202" y="3345585"/>
              <a:ext cx="137990" cy="548411"/>
            </a:xfrm>
            <a:prstGeom prst="rect">
              <a:avLst/>
            </a:prstGeom>
          </p:spPr>
        </p:pic>
      </p:grpSp>
      <p:grpSp>
        <p:nvGrpSpPr>
          <p:cNvPr id="32" name="Group 31"/>
          <p:cNvGrpSpPr/>
          <p:nvPr/>
        </p:nvGrpSpPr>
        <p:grpSpPr>
          <a:xfrm>
            <a:off x="1329515" y="3081234"/>
            <a:ext cx="2193643" cy="137993"/>
            <a:chOff x="5030940" y="3550791"/>
            <a:chExt cx="2193643" cy="137993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5236151" y="3345580"/>
              <a:ext cx="137990" cy="548411"/>
            </a:xfrm>
            <a:prstGeom prst="rect">
              <a:avLst/>
            </a:prstGeom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5784562" y="3345581"/>
              <a:ext cx="137990" cy="548411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6332973" y="3345582"/>
              <a:ext cx="137990" cy="548411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6881383" y="3345583"/>
              <a:ext cx="137990" cy="548411"/>
            </a:xfrm>
            <a:prstGeom prst="rect">
              <a:avLst/>
            </a:prstGeom>
          </p:spPr>
        </p:pic>
      </p:grpSp>
      <p:sp>
        <p:nvSpPr>
          <p:cNvPr id="39" name="TextBox 38"/>
          <p:cNvSpPr txBox="1"/>
          <p:nvPr/>
        </p:nvSpPr>
        <p:spPr>
          <a:xfrm>
            <a:off x="539750" y="3582128"/>
            <a:ext cx="3847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dirty="0">
                <a:cs typeface="Twinkl"/>
              </a:rPr>
              <a:t>The stapler is </a:t>
            </a:r>
            <a:r>
              <a:rPr lang="en-GB" u="sng" dirty="0" smtClean="0">
                <a:cs typeface="Twinkl"/>
              </a:rPr>
              <a:t>       </a:t>
            </a:r>
            <a:r>
              <a:rPr lang="en-GB" dirty="0" smtClean="0">
                <a:cs typeface="Twinkl"/>
              </a:rPr>
              <a:t> </a:t>
            </a:r>
            <a:r>
              <a:rPr lang="en-GB" dirty="0">
                <a:cs typeface="Twinkl"/>
              </a:rPr>
              <a:t>paperclips.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725090" y="3582128"/>
            <a:ext cx="3847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dirty="0">
                <a:cs typeface="Twinkl"/>
              </a:rPr>
              <a:t>The pencil case is</a:t>
            </a:r>
            <a:r>
              <a:rPr lang="en-GB" dirty="0" smtClean="0">
                <a:cs typeface="Twinkl"/>
              </a:rPr>
              <a:t> </a:t>
            </a:r>
            <a:r>
              <a:rPr lang="en-GB" u="sng" dirty="0" smtClean="0">
                <a:cs typeface="Twinkl"/>
              </a:rPr>
              <a:t>       </a:t>
            </a:r>
            <a:r>
              <a:rPr lang="en-GB" dirty="0" smtClean="0">
                <a:cs typeface="Twinkl"/>
              </a:rPr>
              <a:t> </a:t>
            </a:r>
            <a:r>
              <a:rPr lang="en-GB" dirty="0">
                <a:cs typeface="Twinkl"/>
              </a:rPr>
              <a:t>paperclips.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442813" y="3509796"/>
            <a:ext cx="345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b="1" dirty="0" smtClean="0">
                <a:cs typeface="Twinkl"/>
              </a:rPr>
              <a:t>4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810507" y="3509796"/>
            <a:ext cx="345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b="1" dirty="0" smtClean="0">
                <a:cs typeface="Twinkl"/>
              </a:rPr>
              <a:t>6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178011" y="5328153"/>
            <a:ext cx="6787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dirty="0">
                <a:cs typeface="Twinkl"/>
              </a:rPr>
              <a:t>The stapler is </a:t>
            </a:r>
            <a:r>
              <a:rPr lang="en-GB" u="sng" dirty="0" smtClean="0">
                <a:cs typeface="Twinkl"/>
              </a:rPr>
              <a:t>                       </a:t>
            </a:r>
            <a:r>
              <a:rPr lang="en-GB" dirty="0" smtClean="0">
                <a:cs typeface="Twinkl"/>
              </a:rPr>
              <a:t> </a:t>
            </a:r>
            <a:r>
              <a:rPr lang="en-GB" dirty="0">
                <a:cs typeface="Twinkl"/>
              </a:rPr>
              <a:t>than the pencil case.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369276" y="5231504"/>
            <a:ext cx="1661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b="1" dirty="0" smtClean="0">
                <a:cs typeface="Twinkl"/>
              </a:rPr>
              <a:t>shorter</a:t>
            </a:r>
            <a:endParaRPr lang="en-GB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974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0" dirty="0"/>
              <a:t>Measure and compare the length of the objects</a:t>
            </a:r>
            <a:r>
              <a:rPr lang="en-GB" sz="2400" b="0" dirty="0" smtClean="0"/>
              <a:t>.</a:t>
            </a:r>
            <a:endParaRPr lang="en-GB" sz="2400" b="0" dirty="0"/>
          </a:p>
        </p:txBody>
      </p:sp>
      <p:sp>
        <p:nvSpPr>
          <p:cNvPr id="39" name="TextBox 38"/>
          <p:cNvSpPr txBox="1"/>
          <p:nvPr/>
        </p:nvSpPr>
        <p:spPr>
          <a:xfrm>
            <a:off x="457198" y="4489033"/>
            <a:ext cx="3847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dirty="0">
                <a:cs typeface="Twinkl"/>
              </a:rPr>
              <a:t>The </a:t>
            </a:r>
            <a:r>
              <a:rPr lang="en-GB" dirty="0" smtClean="0">
                <a:cs typeface="Twinkl"/>
              </a:rPr>
              <a:t>pencil</a:t>
            </a:r>
            <a:r>
              <a:rPr lang="en-GB" dirty="0" smtClean="0">
                <a:cs typeface="Twinkl"/>
              </a:rPr>
              <a:t> </a:t>
            </a:r>
            <a:r>
              <a:rPr lang="en-GB" dirty="0" smtClean="0">
                <a:cs typeface="Twinkl"/>
              </a:rPr>
              <a:t>is</a:t>
            </a:r>
            <a:endParaRPr lang="en-GB" u="sng" dirty="0">
              <a:cs typeface="Twinkl"/>
            </a:endParaRPr>
          </a:p>
          <a:p>
            <a:pPr algn="ctr">
              <a:defRPr/>
            </a:pPr>
            <a:r>
              <a:rPr lang="en-GB" u="sng" dirty="0">
                <a:cs typeface="Twinkl"/>
              </a:rPr>
              <a:t> </a:t>
            </a:r>
            <a:r>
              <a:rPr lang="en-GB" u="sng" dirty="0" smtClean="0">
                <a:cs typeface="Twinkl"/>
              </a:rPr>
              <a:t>     </a:t>
            </a:r>
            <a:r>
              <a:rPr lang="en-GB" dirty="0" smtClean="0">
                <a:cs typeface="Twinkl"/>
              </a:rPr>
              <a:t> interlocking </a:t>
            </a:r>
            <a:r>
              <a:rPr lang="en-GB" dirty="0">
                <a:cs typeface="Twinkl"/>
              </a:rPr>
              <a:t>cubes.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157915" y="4712026"/>
            <a:ext cx="501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b="1" dirty="0" smtClean="0">
                <a:cs typeface="Twinkl"/>
              </a:rPr>
              <a:t>10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139015" y="4710924"/>
            <a:ext cx="518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b="1" dirty="0" smtClean="0">
                <a:cs typeface="Twinkl"/>
              </a:rPr>
              <a:t>12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178011" y="5667550"/>
            <a:ext cx="6787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dirty="0">
                <a:cs typeface="Twinkl"/>
              </a:rPr>
              <a:t>The </a:t>
            </a:r>
            <a:r>
              <a:rPr lang="en-GB" dirty="0" smtClean="0">
                <a:cs typeface="Twinkl"/>
              </a:rPr>
              <a:t>book</a:t>
            </a:r>
            <a:r>
              <a:rPr lang="en-GB" dirty="0" smtClean="0">
                <a:cs typeface="Twinkl"/>
              </a:rPr>
              <a:t> </a:t>
            </a:r>
            <a:r>
              <a:rPr lang="en-GB" dirty="0">
                <a:cs typeface="Twinkl"/>
              </a:rPr>
              <a:t>is </a:t>
            </a:r>
            <a:r>
              <a:rPr lang="en-GB" u="sng" dirty="0" smtClean="0">
                <a:cs typeface="Twinkl"/>
              </a:rPr>
              <a:t>                       </a:t>
            </a:r>
            <a:r>
              <a:rPr lang="en-GB" dirty="0" smtClean="0">
                <a:cs typeface="Twinkl"/>
              </a:rPr>
              <a:t> </a:t>
            </a:r>
            <a:r>
              <a:rPr lang="en-GB" dirty="0">
                <a:cs typeface="Twinkl"/>
              </a:rPr>
              <a:t>than the pencil case.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242279" y="5613236"/>
            <a:ext cx="1661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b="1" dirty="0" smtClean="0">
                <a:cs typeface="Twinkl"/>
              </a:rPr>
              <a:t>longer</a:t>
            </a:r>
            <a:endParaRPr lang="en-GB" b="1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85294">
            <a:off x="1837566" y="1723397"/>
            <a:ext cx="1564364" cy="19283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197684">
            <a:off x="5221557" y="1183829"/>
            <a:ext cx="3216358" cy="2903077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454777" y="2912216"/>
            <a:ext cx="2406341" cy="433616"/>
            <a:chOff x="1476008" y="2535304"/>
            <a:chExt cx="2343885" cy="422361"/>
          </a:xfrm>
        </p:grpSpPr>
        <p:pic>
          <p:nvPicPr>
            <p:cNvPr id="25" name="Picture 24" descr="Macintosh HD:private:var:folders:l3:_v_0bgtx3r19b9x2p305v6dr0000gn:T:TemporaryItems:unifix-block.png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478687" y="2532625"/>
              <a:ext cx="422361" cy="4277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" name="Picture 36" descr="Macintosh HD:private:var:folders:l3:_v_0bgtx3r19b9x2p305v6dr0000gn:T:TemporaryItems:unifix-block.png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692546" y="2532625"/>
              <a:ext cx="422361" cy="4277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" name="Picture 37" descr="Macintosh HD:private:var:folders:l3:_v_0bgtx3r19b9x2p305v6dr0000gn:T:TemporaryItems:unifix-block.png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906406" y="2532625"/>
              <a:ext cx="422361" cy="4277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" name="Picture 44" descr="Macintosh HD:private:var:folders:l3:_v_0bgtx3r19b9x2p305v6dr0000gn:T:TemporaryItems:unifix-block.png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2120265" y="2532625"/>
              <a:ext cx="422361" cy="4277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" name="Picture 45" descr="Macintosh HD:private:var:folders:l3:_v_0bgtx3r19b9x2p305v6dr0000gn:T:TemporaryItems:unifix-block.png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2331269" y="2532625"/>
              <a:ext cx="422361" cy="4277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" name="Picture 46" descr="Macintosh HD:private:var:folders:l3:_v_0bgtx3r19b9x2p305v6dr0000gn:T:TemporaryItems:unifix-block.png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2545128" y="2532625"/>
              <a:ext cx="422361" cy="4277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" name="Picture 49" descr="Macintosh HD:private:var:folders:l3:_v_0bgtx3r19b9x2p305v6dr0000gn:T:TemporaryItems:unifix-block.png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2756131" y="2532625"/>
              <a:ext cx="422361" cy="4277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" name="Picture 50" descr="Macintosh HD:private:var:folders:l3:_v_0bgtx3r19b9x2p305v6dr0000gn:T:TemporaryItems:unifix-block.png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2969990" y="2532625"/>
              <a:ext cx="422361" cy="4277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" name="Picture 51" descr="Macintosh HD:private:var:folders:l3:_v_0bgtx3r19b9x2p305v6dr0000gn:T:TemporaryItems:unifix-block.png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180994" y="2532625"/>
              <a:ext cx="422361" cy="4277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" name="Picture 52" descr="Macintosh HD:private:var:folders:l3:_v_0bgtx3r19b9x2p305v6dr0000gn:T:TemporaryItems:unifix-block.png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394853" y="2532625"/>
              <a:ext cx="422361" cy="42771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" name="Group 6"/>
          <p:cNvGrpSpPr/>
          <p:nvPr/>
        </p:nvGrpSpPr>
        <p:grpSpPr>
          <a:xfrm>
            <a:off x="5279480" y="4000412"/>
            <a:ext cx="2842525" cy="433616"/>
            <a:chOff x="4650386" y="4432155"/>
            <a:chExt cx="2842525" cy="433616"/>
          </a:xfrm>
        </p:grpSpPr>
        <p:pic>
          <p:nvPicPr>
            <p:cNvPr id="55" name="Picture 54" descr="Macintosh HD:private:var:folders:l3:_v_0bgtx3r19b9x2p305v6dr0000gn:T:TemporaryItems:unifix-block.png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653136" y="4429405"/>
              <a:ext cx="433616" cy="4391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" name="Picture 55" descr="Macintosh HD:private:var:folders:l3:_v_0bgtx3r19b9x2p305v6dr0000gn:T:TemporaryItems:unifix-block.png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872694" y="4429405"/>
              <a:ext cx="433616" cy="4391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" name="Picture 56" descr="Macintosh HD:private:var:folders:l3:_v_0bgtx3r19b9x2p305v6dr0000gn:T:TemporaryItems:unifix-block.png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092252" y="4429405"/>
              <a:ext cx="433616" cy="4391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" name="Picture 57" descr="Macintosh HD:private:var:folders:l3:_v_0bgtx3r19b9x2p305v6dr0000gn:T:TemporaryItems:unifix-block.png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311810" y="4429405"/>
              <a:ext cx="433616" cy="4391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" name="Picture 58" descr="Macintosh HD:private:var:folders:l3:_v_0bgtx3r19b9x2p305v6dr0000gn:T:TemporaryItems:unifix-block.png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528436" y="4429405"/>
              <a:ext cx="433616" cy="4391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" name="Picture 59" descr="Macintosh HD:private:var:folders:l3:_v_0bgtx3r19b9x2p305v6dr0000gn:T:TemporaryItems:unifix-block.png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747994" y="4429405"/>
              <a:ext cx="433616" cy="4391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" name="Picture 60" descr="Macintosh HD:private:var:folders:l3:_v_0bgtx3r19b9x2p305v6dr0000gn:T:TemporaryItems:unifix-block.png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964619" y="4429405"/>
              <a:ext cx="433616" cy="4391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" name="Picture 61" descr="Macintosh HD:private:var:folders:l3:_v_0bgtx3r19b9x2p305v6dr0000gn:T:TemporaryItems:unifix-block.png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6184177" y="4429405"/>
              <a:ext cx="433616" cy="4391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" name="Picture 62" descr="Macintosh HD:private:var:folders:l3:_v_0bgtx3r19b9x2p305v6dr0000gn:T:TemporaryItems:unifix-block.png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6400803" y="4429405"/>
              <a:ext cx="433616" cy="4391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" name="Picture 63" descr="Macintosh HD:private:var:folders:l3:_v_0bgtx3r19b9x2p305v6dr0000gn:T:TemporaryItems:unifix-block.png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6620361" y="4429405"/>
              <a:ext cx="433616" cy="4391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" name="Picture 64" descr="Macintosh HD:private:var:folders:l3:_v_0bgtx3r19b9x2p305v6dr0000gn:T:TemporaryItems:unifix-block.png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6836987" y="4429405"/>
              <a:ext cx="433616" cy="4391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" name="Picture 65" descr="Macintosh HD:private:var:folders:l3:_v_0bgtx3r19b9x2p305v6dr0000gn:T:TemporaryItems:unifix-block.png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7056545" y="4429405"/>
              <a:ext cx="433616" cy="43911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7" name="TextBox 66"/>
          <p:cNvSpPr txBox="1"/>
          <p:nvPr/>
        </p:nvSpPr>
        <p:spPr>
          <a:xfrm>
            <a:off x="4450803" y="4489033"/>
            <a:ext cx="3847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dirty="0">
                <a:cs typeface="Twinkl"/>
              </a:rPr>
              <a:t>The </a:t>
            </a:r>
            <a:r>
              <a:rPr lang="en-GB" dirty="0" smtClean="0">
                <a:cs typeface="Twinkl"/>
              </a:rPr>
              <a:t>book is</a:t>
            </a:r>
            <a:endParaRPr lang="en-GB" u="sng" dirty="0">
              <a:cs typeface="Twinkl"/>
            </a:endParaRPr>
          </a:p>
          <a:p>
            <a:pPr algn="ctr">
              <a:defRPr/>
            </a:pPr>
            <a:r>
              <a:rPr lang="en-GB" u="sng" dirty="0">
                <a:cs typeface="Twinkl"/>
              </a:rPr>
              <a:t> </a:t>
            </a:r>
            <a:r>
              <a:rPr lang="en-GB" u="sng" dirty="0" smtClean="0">
                <a:cs typeface="Twinkl"/>
              </a:rPr>
              <a:t>     </a:t>
            </a:r>
            <a:r>
              <a:rPr lang="en-GB" dirty="0" smtClean="0">
                <a:cs typeface="Twinkl"/>
              </a:rPr>
              <a:t> interlocking </a:t>
            </a:r>
            <a:r>
              <a:rPr lang="en-GB" dirty="0">
                <a:cs typeface="Twinkl"/>
              </a:rPr>
              <a:t>cubes.</a:t>
            </a:r>
          </a:p>
        </p:txBody>
      </p:sp>
    </p:spTree>
    <p:extLst>
      <p:ext uri="{BB962C8B-B14F-4D97-AF65-F5344CB8AC3E}">
        <p14:creationId xmlns:p14="http://schemas.microsoft.com/office/powerpoint/2010/main" val="1779728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Box 87"/>
          <p:cNvSpPr txBox="1"/>
          <p:nvPr/>
        </p:nvSpPr>
        <p:spPr>
          <a:xfrm>
            <a:off x="4410913" y="4266256"/>
            <a:ext cx="3847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dirty="0" smtClean="0">
                <a:cs typeface="Twinkl"/>
              </a:rPr>
              <a:t>The pencil tin is </a:t>
            </a:r>
            <a:r>
              <a:rPr lang="en-GB" u="sng" dirty="0" smtClean="0">
                <a:cs typeface="Twinkl"/>
              </a:rPr>
              <a:t> </a:t>
            </a:r>
            <a:br>
              <a:rPr lang="en-GB" u="sng" dirty="0" smtClean="0">
                <a:cs typeface="Twinkl"/>
              </a:rPr>
            </a:br>
            <a:r>
              <a:rPr lang="en-GB" u="sng" dirty="0" smtClean="0">
                <a:cs typeface="Twinkl"/>
              </a:rPr>
              <a:t>       </a:t>
            </a:r>
            <a:r>
              <a:rPr lang="en-GB" dirty="0" smtClean="0">
                <a:cs typeface="Twinkl"/>
              </a:rPr>
              <a:t> base ten blocks.</a:t>
            </a:r>
            <a:endParaRPr lang="en-GB" dirty="0">
              <a:cs typeface="Twinkl"/>
            </a:endParaRPr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0" dirty="0"/>
              <a:t>Measure and compare the length of the objects</a:t>
            </a:r>
            <a:r>
              <a:rPr lang="en-GB" sz="2400" b="0" dirty="0" smtClean="0"/>
              <a:t>.</a:t>
            </a:r>
            <a:endParaRPr lang="en-GB" sz="2400" b="0" dirty="0"/>
          </a:p>
        </p:txBody>
      </p:sp>
      <p:sp>
        <p:nvSpPr>
          <p:cNvPr id="39" name="TextBox 38"/>
          <p:cNvSpPr txBox="1"/>
          <p:nvPr/>
        </p:nvSpPr>
        <p:spPr>
          <a:xfrm>
            <a:off x="649299" y="4266256"/>
            <a:ext cx="3847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dirty="0">
                <a:cs typeface="Twinkl"/>
              </a:rPr>
              <a:t>The drink bottle </a:t>
            </a:r>
            <a:r>
              <a:rPr lang="en-GB" dirty="0" smtClean="0">
                <a:cs typeface="Twinkl"/>
              </a:rPr>
              <a:t>is</a:t>
            </a:r>
            <a:br>
              <a:rPr lang="en-GB" dirty="0" smtClean="0">
                <a:cs typeface="Twinkl"/>
              </a:rPr>
            </a:br>
            <a:r>
              <a:rPr lang="en-GB" u="sng" dirty="0" smtClean="0">
                <a:cs typeface="Twinkl"/>
              </a:rPr>
              <a:t>       </a:t>
            </a:r>
            <a:r>
              <a:rPr lang="en-GB" dirty="0" smtClean="0">
                <a:cs typeface="Twinkl"/>
              </a:rPr>
              <a:t> base </a:t>
            </a:r>
            <a:r>
              <a:rPr lang="en-GB" dirty="0">
                <a:cs typeface="Twinkl"/>
              </a:rPr>
              <a:t>ten blocks.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501091" y="4501962"/>
            <a:ext cx="501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b="1" dirty="0" smtClean="0">
                <a:cs typeface="Twinkl"/>
              </a:rPr>
              <a:t>12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245660" y="4501962"/>
            <a:ext cx="518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b="1" dirty="0" smtClean="0">
                <a:cs typeface="Twinkl"/>
              </a:rPr>
              <a:t>10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178011" y="5667550"/>
            <a:ext cx="6787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dirty="0">
                <a:cs typeface="Twinkl"/>
              </a:rPr>
              <a:t>The drink bottle is </a:t>
            </a:r>
            <a:r>
              <a:rPr lang="en-GB" u="sng" dirty="0" smtClean="0">
                <a:cs typeface="Twinkl"/>
              </a:rPr>
              <a:t>                    </a:t>
            </a:r>
            <a:r>
              <a:rPr lang="en-GB" dirty="0" smtClean="0">
                <a:cs typeface="Twinkl"/>
              </a:rPr>
              <a:t> </a:t>
            </a:r>
            <a:r>
              <a:rPr lang="en-GB" dirty="0">
                <a:cs typeface="Twinkl"/>
              </a:rPr>
              <a:t>than the pencil tin.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736403" y="5582178"/>
            <a:ext cx="1661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b="1" dirty="0" smtClean="0">
                <a:cs typeface="Twinkl"/>
              </a:rPr>
              <a:t>taller</a:t>
            </a:r>
            <a:endParaRPr lang="en-GB" b="1" dirty="0">
              <a:solidFill>
                <a:srgbClr val="FF000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200100" y="1661989"/>
            <a:ext cx="1050487" cy="2195564"/>
            <a:chOff x="2200100" y="1661989"/>
            <a:chExt cx="1050487" cy="2195564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00100" y="1661989"/>
              <a:ext cx="699634" cy="2195564"/>
            </a:xfrm>
            <a:prstGeom prst="rect">
              <a:avLst/>
            </a:prstGeom>
          </p:spPr>
        </p:pic>
        <p:grpSp>
          <p:nvGrpSpPr>
            <p:cNvPr id="8" name="Group 7"/>
            <p:cNvGrpSpPr/>
            <p:nvPr/>
          </p:nvGrpSpPr>
          <p:grpSpPr>
            <a:xfrm>
              <a:off x="3000748" y="1661989"/>
              <a:ext cx="249839" cy="2195564"/>
              <a:chOff x="2731807" y="1790133"/>
              <a:chExt cx="256459" cy="2253738"/>
            </a:xfrm>
          </p:grpSpPr>
          <p:pic>
            <p:nvPicPr>
              <p:cNvPr id="35" name="Picture 34" descr="MAB-Blocks-One.p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31807" y="3787412"/>
                <a:ext cx="256459" cy="256459"/>
              </a:xfrm>
              <a:prstGeom prst="rect">
                <a:avLst/>
              </a:prstGeom>
            </p:spPr>
          </p:pic>
          <p:pic>
            <p:nvPicPr>
              <p:cNvPr id="40" name="Picture 39" descr="MAB-Blocks-One.p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31807" y="3610858"/>
                <a:ext cx="256459" cy="256459"/>
              </a:xfrm>
              <a:prstGeom prst="rect">
                <a:avLst/>
              </a:prstGeom>
            </p:spPr>
          </p:pic>
          <p:pic>
            <p:nvPicPr>
              <p:cNvPr id="48" name="Picture 47" descr="MAB-Blocks-One.p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31807" y="3421860"/>
                <a:ext cx="256459" cy="256459"/>
              </a:xfrm>
              <a:prstGeom prst="rect">
                <a:avLst/>
              </a:prstGeom>
            </p:spPr>
          </p:pic>
          <p:pic>
            <p:nvPicPr>
              <p:cNvPr id="49" name="Picture 48" descr="MAB-Blocks-One.p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31807" y="3245306"/>
                <a:ext cx="256459" cy="256459"/>
              </a:xfrm>
              <a:prstGeom prst="rect">
                <a:avLst/>
              </a:prstGeom>
            </p:spPr>
          </p:pic>
          <p:pic>
            <p:nvPicPr>
              <p:cNvPr id="54" name="Picture 53" descr="MAB-Blocks-One.p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31807" y="3057966"/>
                <a:ext cx="256459" cy="256459"/>
              </a:xfrm>
              <a:prstGeom prst="rect">
                <a:avLst/>
              </a:prstGeom>
            </p:spPr>
          </p:pic>
          <p:pic>
            <p:nvPicPr>
              <p:cNvPr id="68" name="Picture 67" descr="MAB-Blocks-One.p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31807" y="2881412"/>
                <a:ext cx="256459" cy="256459"/>
              </a:xfrm>
              <a:prstGeom prst="rect">
                <a:avLst/>
              </a:prstGeom>
            </p:spPr>
          </p:pic>
          <p:pic>
            <p:nvPicPr>
              <p:cNvPr id="69" name="Picture 68" descr="MAB-Blocks-One.p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31807" y="2696133"/>
                <a:ext cx="256459" cy="256459"/>
              </a:xfrm>
              <a:prstGeom prst="rect">
                <a:avLst/>
              </a:prstGeom>
            </p:spPr>
          </p:pic>
          <p:pic>
            <p:nvPicPr>
              <p:cNvPr id="70" name="Picture 69" descr="MAB-Blocks-One.p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31807" y="2519579"/>
                <a:ext cx="256459" cy="256459"/>
              </a:xfrm>
              <a:prstGeom prst="rect">
                <a:avLst/>
              </a:prstGeom>
            </p:spPr>
          </p:pic>
          <p:pic>
            <p:nvPicPr>
              <p:cNvPr id="71" name="Picture 70" descr="MAB-Blocks-One.p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31807" y="2330581"/>
                <a:ext cx="256459" cy="256459"/>
              </a:xfrm>
              <a:prstGeom prst="rect">
                <a:avLst/>
              </a:prstGeom>
            </p:spPr>
          </p:pic>
          <p:pic>
            <p:nvPicPr>
              <p:cNvPr id="72" name="Picture 71" descr="MAB-Blocks-One.p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31807" y="2154027"/>
                <a:ext cx="256459" cy="256459"/>
              </a:xfrm>
              <a:prstGeom prst="rect">
                <a:avLst/>
              </a:prstGeom>
            </p:spPr>
          </p:pic>
          <p:pic>
            <p:nvPicPr>
              <p:cNvPr id="73" name="Picture 72" descr="MAB-Blocks-One.p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31807" y="1966687"/>
                <a:ext cx="256459" cy="256459"/>
              </a:xfrm>
              <a:prstGeom prst="rect">
                <a:avLst/>
              </a:prstGeom>
            </p:spPr>
          </p:pic>
          <p:pic>
            <p:nvPicPr>
              <p:cNvPr id="74" name="Picture 73" descr="MAB-Blocks-One.p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31807" y="1790133"/>
                <a:ext cx="256459" cy="256459"/>
              </a:xfrm>
              <a:prstGeom prst="rect">
                <a:avLst/>
              </a:prstGeom>
            </p:spPr>
          </p:pic>
        </p:grpSp>
      </p:grpSp>
      <p:grpSp>
        <p:nvGrpSpPr>
          <p:cNvPr id="10" name="Group 9"/>
          <p:cNvGrpSpPr/>
          <p:nvPr/>
        </p:nvGrpSpPr>
        <p:grpSpPr>
          <a:xfrm>
            <a:off x="5687957" y="1867482"/>
            <a:ext cx="1512224" cy="1853920"/>
            <a:chOff x="5657220" y="2218801"/>
            <a:chExt cx="1512224" cy="185392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7220" y="2218801"/>
              <a:ext cx="1172062" cy="1853920"/>
            </a:xfrm>
            <a:prstGeom prst="rect">
              <a:avLst/>
            </a:prstGeom>
          </p:spPr>
        </p:pic>
        <p:grpSp>
          <p:nvGrpSpPr>
            <p:cNvPr id="75" name="Group 74"/>
            <p:cNvGrpSpPr/>
            <p:nvPr/>
          </p:nvGrpSpPr>
          <p:grpSpPr>
            <a:xfrm>
              <a:off x="6919605" y="2231658"/>
              <a:ext cx="249839" cy="1841063"/>
              <a:chOff x="2731807" y="2154027"/>
              <a:chExt cx="256459" cy="1889844"/>
            </a:xfrm>
          </p:grpSpPr>
          <p:pic>
            <p:nvPicPr>
              <p:cNvPr id="76" name="Picture 75" descr="MAB-Blocks-One.p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31807" y="3787412"/>
                <a:ext cx="256459" cy="256459"/>
              </a:xfrm>
              <a:prstGeom prst="rect">
                <a:avLst/>
              </a:prstGeom>
            </p:spPr>
          </p:pic>
          <p:pic>
            <p:nvPicPr>
              <p:cNvPr id="77" name="Picture 76" descr="MAB-Blocks-One.p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31807" y="3610858"/>
                <a:ext cx="256459" cy="256459"/>
              </a:xfrm>
              <a:prstGeom prst="rect">
                <a:avLst/>
              </a:prstGeom>
            </p:spPr>
          </p:pic>
          <p:pic>
            <p:nvPicPr>
              <p:cNvPr id="78" name="Picture 77" descr="MAB-Blocks-One.p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31807" y="3421860"/>
                <a:ext cx="256459" cy="256459"/>
              </a:xfrm>
              <a:prstGeom prst="rect">
                <a:avLst/>
              </a:prstGeom>
            </p:spPr>
          </p:pic>
          <p:pic>
            <p:nvPicPr>
              <p:cNvPr id="79" name="Picture 78" descr="MAB-Blocks-One.p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31807" y="3245306"/>
                <a:ext cx="256459" cy="256459"/>
              </a:xfrm>
              <a:prstGeom prst="rect">
                <a:avLst/>
              </a:prstGeom>
            </p:spPr>
          </p:pic>
          <p:pic>
            <p:nvPicPr>
              <p:cNvPr id="80" name="Picture 79" descr="MAB-Blocks-One.p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31807" y="3057966"/>
                <a:ext cx="256459" cy="256459"/>
              </a:xfrm>
              <a:prstGeom prst="rect">
                <a:avLst/>
              </a:prstGeom>
            </p:spPr>
          </p:pic>
          <p:pic>
            <p:nvPicPr>
              <p:cNvPr id="81" name="Picture 80" descr="MAB-Blocks-One.p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31807" y="2881412"/>
                <a:ext cx="256459" cy="256459"/>
              </a:xfrm>
              <a:prstGeom prst="rect">
                <a:avLst/>
              </a:prstGeom>
            </p:spPr>
          </p:pic>
          <p:pic>
            <p:nvPicPr>
              <p:cNvPr id="82" name="Picture 81" descr="MAB-Blocks-One.p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31807" y="2696133"/>
                <a:ext cx="256459" cy="256459"/>
              </a:xfrm>
              <a:prstGeom prst="rect">
                <a:avLst/>
              </a:prstGeom>
            </p:spPr>
          </p:pic>
          <p:pic>
            <p:nvPicPr>
              <p:cNvPr id="83" name="Picture 82" descr="MAB-Blocks-One.p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31807" y="2519579"/>
                <a:ext cx="256459" cy="256459"/>
              </a:xfrm>
              <a:prstGeom prst="rect">
                <a:avLst/>
              </a:prstGeom>
            </p:spPr>
          </p:pic>
          <p:pic>
            <p:nvPicPr>
              <p:cNvPr id="84" name="Picture 83" descr="MAB-Blocks-One.p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31807" y="2330581"/>
                <a:ext cx="256459" cy="256459"/>
              </a:xfrm>
              <a:prstGeom prst="rect">
                <a:avLst/>
              </a:prstGeom>
            </p:spPr>
          </p:pic>
          <p:pic>
            <p:nvPicPr>
              <p:cNvPr id="85" name="Picture 84" descr="MAB-Blocks-One.p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31807" y="2154027"/>
                <a:ext cx="256459" cy="256459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05900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Box 87"/>
          <p:cNvSpPr txBox="1"/>
          <p:nvPr/>
        </p:nvSpPr>
        <p:spPr>
          <a:xfrm>
            <a:off x="4464701" y="4055181"/>
            <a:ext cx="3847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dirty="0">
                <a:cs typeface="Twinkl"/>
              </a:rPr>
              <a:t>The white board </a:t>
            </a:r>
            <a:r>
              <a:rPr lang="en-GB" dirty="0" smtClean="0">
                <a:cs typeface="Twinkl"/>
              </a:rPr>
              <a:t>is</a:t>
            </a:r>
          </a:p>
          <a:p>
            <a:pPr algn="ctr">
              <a:defRPr/>
            </a:pPr>
            <a:r>
              <a:rPr lang="en-GB" u="sng" dirty="0" smtClean="0">
                <a:cs typeface="Twinkl"/>
              </a:rPr>
              <a:t>      </a:t>
            </a:r>
            <a:r>
              <a:rPr lang="en-GB" dirty="0" smtClean="0">
                <a:cs typeface="Twinkl"/>
              </a:rPr>
              <a:t> </a:t>
            </a:r>
            <a:r>
              <a:rPr lang="en-GB" dirty="0">
                <a:cs typeface="Twinkl"/>
              </a:rPr>
              <a:t>paddle pop sticks.</a:t>
            </a:r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0" dirty="0"/>
              <a:t>Measure and compare the length of the objects</a:t>
            </a:r>
            <a:r>
              <a:rPr lang="en-GB" sz="2400" b="0" dirty="0" smtClean="0"/>
              <a:t>.</a:t>
            </a:r>
            <a:endParaRPr lang="en-GB" sz="2400" b="0" dirty="0"/>
          </a:p>
        </p:txBody>
      </p:sp>
      <p:sp>
        <p:nvSpPr>
          <p:cNvPr id="39" name="TextBox 38"/>
          <p:cNvSpPr txBox="1"/>
          <p:nvPr/>
        </p:nvSpPr>
        <p:spPr>
          <a:xfrm>
            <a:off x="457198" y="4055181"/>
            <a:ext cx="3847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dirty="0">
                <a:cs typeface="Twinkl"/>
              </a:rPr>
              <a:t>The desk </a:t>
            </a:r>
            <a:r>
              <a:rPr lang="en-GB" dirty="0" smtClean="0">
                <a:cs typeface="Twinkl"/>
              </a:rPr>
              <a:t>is</a:t>
            </a:r>
          </a:p>
          <a:p>
            <a:pPr algn="ctr">
              <a:defRPr/>
            </a:pPr>
            <a:r>
              <a:rPr lang="en-GB" dirty="0" smtClean="0">
                <a:cs typeface="Twinkl"/>
              </a:rPr>
              <a:t> </a:t>
            </a:r>
            <a:r>
              <a:rPr lang="en-GB" u="sng" dirty="0" smtClean="0">
                <a:cs typeface="Twinkl"/>
              </a:rPr>
              <a:t>      </a:t>
            </a:r>
            <a:r>
              <a:rPr lang="en-GB" dirty="0" smtClean="0">
                <a:cs typeface="Twinkl"/>
              </a:rPr>
              <a:t> paddle </a:t>
            </a:r>
            <a:r>
              <a:rPr lang="en-GB" dirty="0">
                <a:cs typeface="Twinkl"/>
              </a:rPr>
              <a:t>pop sticks.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308990" y="4290887"/>
            <a:ext cx="501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b="1" dirty="0" smtClean="0">
                <a:cs typeface="Twinkl"/>
              </a:rPr>
              <a:t>6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299448" y="4290887"/>
            <a:ext cx="518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b="1" dirty="0" smtClean="0">
                <a:cs typeface="Twinkl"/>
              </a:rPr>
              <a:t>7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178011" y="5666625"/>
            <a:ext cx="6787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dirty="0">
                <a:cs typeface="Twinkl"/>
              </a:rPr>
              <a:t>The desk is </a:t>
            </a:r>
            <a:r>
              <a:rPr lang="en-GB" u="sng" dirty="0" smtClean="0">
                <a:cs typeface="Twinkl"/>
              </a:rPr>
              <a:t>                  </a:t>
            </a:r>
            <a:r>
              <a:rPr lang="en-GB" dirty="0" smtClean="0">
                <a:cs typeface="Twinkl"/>
              </a:rPr>
              <a:t> </a:t>
            </a:r>
            <a:r>
              <a:rPr lang="en-GB" dirty="0">
                <a:cs typeface="Twinkl"/>
              </a:rPr>
              <a:t>than the white board.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190837" y="5581253"/>
            <a:ext cx="1661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b="1" dirty="0" smtClean="0">
                <a:cs typeface="Twinkl"/>
              </a:rPr>
              <a:t>shorter</a:t>
            </a:r>
            <a:endParaRPr lang="en-GB" b="1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313" y="1790420"/>
            <a:ext cx="2354622" cy="16635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977" y="1388969"/>
            <a:ext cx="2744588" cy="2166829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458313" y="3486840"/>
            <a:ext cx="2354622" cy="137916"/>
            <a:chOff x="1458313" y="3266803"/>
            <a:chExt cx="2915100" cy="170744"/>
          </a:xfrm>
        </p:grpSpPr>
        <p:pic>
          <p:nvPicPr>
            <p:cNvPr id="45" name="Picture 44" descr="Lollypop-Stick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289" r="37289"/>
            <a:stretch/>
          </p:blipFill>
          <p:spPr>
            <a:xfrm rot="5400000">
              <a:off x="1615866" y="3109250"/>
              <a:ext cx="170744" cy="485850"/>
            </a:xfrm>
            <a:prstGeom prst="rect">
              <a:avLst/>
            </a:prstGeom>
          </p:spPr>
        </p:pic>
        <p:pic>
          <p:nvPicPr>
            <p:cNvPr id="46" name="Picture 45" descr="Lollypop-Stick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289" r="37289"/>
            <a:stretch/>
          </p:blipFill>
          <p:spPr>
            <a:xfrm rot="5400000">
              <a:off x="2101716" y="3109250"/>
              <a:ext cx="170744" cy="485850"/>
            </a:xfrm>
            <a:prstGeom prst="rect">
              <a:avLst/>
            </a:prstGeom>
          </p:spPr>
        </p:pic>
        <p:pic>
          <p:nvPicPr>
            <p:cNvPr id="47" name="Picture 46" descr="Lollypop-Stick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289" r="37289"/>
            <a:stretch/>
          </p:blipFill>
          <p:spPr>
            <a:xfrm rot="5400000">
              <a:off x="2587566" y="3109250"/>
              <a:ext cx="170744" cy="485850"/>
            </a:xfrm>
            <a:prstGeom prst="rect">
              <a:avLst/>
            </a:prstGeom>
          </p:spPr>
        </p:pic>
        <p:pic>
          <p:nvPicPr>
            <p:cNvPr id="50" name="Picture 49" descr="Lollypop-Stick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289" r="37289"/>
            <a:stretch/>
          </p:blipFill>
          <p:spPr>
            <a:xfrm rot="5400000">
              <a:off x="3073416" y="3109250"/>
              <a:ext cx="170744" cy="485850"/>
            </a:xfrm>
            <a:prstGeom prst="rect">
              <a:avLst/>
            </a:prstGeom>
          </p:spPr>
        </p:pic>
        <p:pic>
          <p:nvPicPr>
            <p:cNvPr id="51" name="Picture 50" descr="Lollypop-Stick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289" r="37289"/>
            <a:stretch/>
          </p:blipFill>
          <p:spPr>
            <a:xfrm rot="5400000">
              <a:off x="3559266" y="3109250"/>
              <a:ext cx="170744" cy="485850"/>
            </a:xfrm>
            <a:prstGeom prst="rect">
              <a:avLst/>
            </a:prstGeom>
          </p:spPr>
        </p:pic>
        <p:pic>
          <p:nvPicPr>
            <p:cNvPr id="52" name="Picture 51" descr="Lollypop-Stick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289" r="37289"/>
            <a:stretch/>
          </p:blipFill>
          <p:spPr>
            <a:xfrm rot="5400000">
              <a:off x="4045116" y="3109250"/>
              <a:ext cx="170744" cy="485850"/>
            </a:xfrm>
            <a:prstGeom prst="rect">
              <a:avLst/>
            </a:prstGeom>
          </p:spPr>
        </p:pic>
      </p:grpSp>
      <p:grpSp>
        <p:nvGrpSpPr>
          <p:cNvPr id="53" name="Group 52"/>
          <p:cNvGrpSpPr/>
          <p:nvPr/>
        </p:nvGrpSpPr>
        <p:grpSpPr>
          <a:xfrm>
            <a:off x="5162978" y="3598484"/>
            <a:ext cx="2744587" cy="137918"/>
            <a:chOff x="1458313" y="3266803"/>
            <a:chExt cx="3397890" cy="170746"/>
          </a:xfrm>
        </p:grpSpPr>
        <p:pic>
          <p:nvPicPr>
            <p:cNvPr id="55" name="Picture 54" descr="Lollypop-Stick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289" r="37289"/>
            <a:stretch/>
          </p:blipFill>
          <p:spPr>
            <a:xfrm rot="5400000">
              <a:off x="1615866" y="3109250"/>
              <a:ext cx="170744" cy="485850"/>
            </a:xfrm>
            <a:prstGeom prst="rect">
              <a:avLst/>
            </a:prstGeom>
          </p:spPr>
        </p:pic>
        <p:pic>
          <p:nvPicPr>
            <p:cNvPr id="56" name="Picture 55" descr="Lollypop-Stick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289" r="37289"/>
            <a:stretch/>
          </p:blipFill>
          <p:spPr>
            <a:xfrm rot="5400000">
              <a:off x="2101716" y="3109250"/>
              <a:ext cx="170744" cy="485850"/>
            </a:xfrm>
            <a:prstGeom prst="rect">
              <a:avLst/>
            </a:prstGeom>
          </p:spPr>
        </p:pic>
        <p:pic>
          <p:nvPicPr>
            <p:cNvPr id="57" name="Picture 56" descr="Lollypop-Stick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289" r="37289"/>
            <a:stretch/>
          </p:blipFill>
          <p:spPr>
            <a:xfrm rot="5400000">
              <a:off x="2587566" y="3109250"/>
              <a:ext cx="170744" cy="485850"/>
            </a:xfrm>
            <a:prstGeom prst="rect">
              <a:avLst/>
            </a:prstGeom>
          </p:spPr>
        </p:pic>
        <p:pic>
          <p:nvPicPr>
            <p:cNvPr id="58" name="Picture 57" descr="Lollypop-Stick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289" r="37289"/>
            <a:stretch/>
          </p:blipFill>
          <p:spPr>
            <a:xfrm rot="5400000">
              <a:off x="3073416" y="3109250"/>
              <a:ext cx="170744" cy="485850"/>
            </a:xfrm>
            <a:prstGeom prst="rect">
              <a:avLst/>
            </a:prstGeom>
          </p:spPr>
        </p:pic>
        <p:pic>
          <p:nvPicPr>
            <p:cNvPr id="59" name="Picture 58" descr="Lollypop-Stick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289" r="37289"/>
            <a:stretch/>
          </p:blipFill>
          <p:spPr>
            <a:xfrm rot="5400000">
              <a:off x="3559266" y="3109250"/>
              <a:ext cx="170744" cy="485850"/>
            </a:xfrm>
            <a:prstGeom prst="rect">
              <a:avLst/>
            </a:prstGeom>
          </p:spPr>
        </p:pic>
        <p:pic>
          <p:nvPicPr>
            <p:cNvPr id="60" name="Picture 59" descr="Lollypop-Stick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289" r="37289"/>
            <a:stretch/>
          </p:blipFill>
          <p:spPr>
            <a:xfrm rot="5400000">
              <a:off x="4045116" y="3109250"/>
              <a:ext cx="170744" cy="485850"/>
            </a:xfrm>
            <a:prstGeom prst="rect">
              <a:avLst/>
            </a:prstGeom>
          </p:spPr>
        </p:pic>
        <p:pic>
          <p:nvPicPr>
            <p:cNvPr id="61" name="Picture 60" descr="Lollypop-Stick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289" r="37289"/>
            <a:stretch/>
          </p:blipFill>
          <p:spPr>
            <a:xfrm rot="5400000">
              <a:off x="4527906" y="3109252"/>
              <a:ext cx="170744" cy="4858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21437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Box 87"/>
          <p:cNvSpPr txBox="1"/>
          <p:nvPr/>
        </p:nvSpPr>
        <p:spPr>
          <a:xfrm>
            <a:off x="4693522" y="3822891"/>
            <a:ext cx="3847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dirty="0">
                <a:cs typeface="Twinkl"/>
              </a:rPr>
              <a:t>The tablet is </a:t>
            </a:r>
            <a:r>
              <a:rPr lang="en-GB" u="sng" dirty="0" smtClean="0">
                <a:cs typeface="Twinkl"/>
              </a:rPr>
              <a:t>      </a:t>
            </a:r>
            <a:r>
              <a:rPr lang="en-GB" dirty="0" smtClean="0">
                <a:cs typeface="Twinkl"/>
              </a:rPr>
              <a:t> </a:t>
            </a:r>
            <a:r>
              <a:rPr lang="en-GB" dirty="0">
                <a:cs typeface="Twinkl"/>
              </a:rPr>
              <a:t>paperclips.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0" dirty="0"/>
              <a:t>Measure and compare the length of the objects</a:t>
            </a:r>
            <a:r>
              <a:rPr lang="en-GB" sz="2400" b="0" dirty="0" smtClean="0"/>
              <a:t>.</a:t>
            </a:r>
            <a:endParaRPr lang="en-GB" sz="2400" b="0" dirty="0"/>
          </a:p>
        </p:txBody>
      </p:sp>
      <p:sp>
        <p:nvSpPr>
          <p:cNvPr id="39" name="TextBox 38"/>
          <p:cNvSpPr txBox="1"/>
          <p:nvPr/>
        </p:nvSpPr>
        <p:spPr>
          <a:xfrm>
            <a:off x="830191" y="3822891"/>
            <a:ext cx="3489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dirty="0">
                <a:cs typeface="Twinkl"/>
              </a:rPr>
              <a:t>The ruler is </a:t>
            </a:r>
            <a:r>
              <a:rPr lang="en-GB" u="sng" dirty="0" smtClean="0">
                <a:cs typeface="Twinkl"/>
              </a:rPr>
              <a:t>      </a:t>
            </a:r>
            <a:r>
              <a:rPr lang="en-GB" dirty="0" smtClean="0">
                <a:cs typeface="Twinkl"/>
              </a:rPr>
              <a:t> </a:t>
            </a:r>
            <a:r>
              <a:rPr lang="en-GB" dirty="0">
                <a:cs typeface="Twinkl"/>
              </a:rPr>
              <a:t>paper clips.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324368" y="3746235"/>
            <a:ext cx="501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b="1" dirty="0" smtClean="0">
                <a:cs typeface="Twinkl"/>
              </a:rPr>
              <a:t>7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424575" y="3746235"/>
            <a:ext cx="518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b="1" dirty="0" smtClean="0">
                <a:cs typeface="Twinkl"/>
              </a:rPr>
              <a:t>5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178011" y="5115138"/>
            <a:ext cx="6787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dirty="0">
                <a:cs typeface="Twinkl"/>
              </a:rPr>
              <a:t>The ruler is </a:t>
            </a:r>
            <a:r>
              <a:rPr lang="en-GB" u="sng" dirty="0" smtClean="0">
                <a:cs typeface="Twinkl"/>
              </a:rPr>
              <a:t>                        </a:t>
            </a:r>
            <a:r>
              <a:rPr lang="en-GB" dirty="0" smtClean="0">
                <a:cs typeface="Twinkl"/>
              </a:rPr>
              <a:t> </a:t>
            </a:r>
            <a:r>
              <a:rPr lang="en-GB" dirty="0">
                <a:cs typeface="Twinkl"/>
              </a:rPr>
              <a:t>than the tablet.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537356" y="5049937"/>
            <a:ext cx="1661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b="1" dirty="0" smtClean="0">
                <a:cs typeface="Twinkl"/>
              </a:rPr>
              <a:t>longer</a:t>
            </a:r>
            <a:endParaRPr lang="en-GB" b="1" dirty="0">
              <a:solidFill>
                <a:srgbClr val="FF0000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420058" y="2904287"/>
            <a:ext cx="2694742" cy="96867"/>
            <a:chOff x="1178010" y="3065033"/>
            <a:chExt cx="3838873" cy="137994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383221" y="2859822"/>
              <a:ext cx="137990" cy="548411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931632" y="2859823"/>
              <a:ext cx="137990" cy="548411"/>
            </a:xfrm>
            <a:prstGeom prst="rect">
              <a:avLst/>
            </a:prstGeom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480043" y="2859824"/>
              <a:ext cx="137990" cy="548411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028453" y="2859825"/>
              <a:ext cx="137990" cy="548411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576862" y="2859824"/>
              <a:ext cx="137990" cy="548411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4125273" y="2859825"/>
              <a:ext cx="137990" cy="548411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4673683" y="2859826"/>
              <a:ext cx="137990" cy="548411"/>
            </a:xfrm>
            <a:prstGeom prst="rect">
              <a:avLst/>
            </a:prstGeom>
          </p:spPr>
        </p:pic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941" y="2284283"/>
            <a:ext cx="2697859" cy="481165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5654650" y="3186751"/>
            <a:ext cx="1924815" cy="96866"/>
            <a:chOff x="2274832" y="3065035"/>
            <a:chExt cx="2742051" cy="137992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480043" y="2859824"/>
              <a:ext cx="137990" cy="548411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028453" y="2859825"/>
              <a:ext cx="137990" cy="548411"/>
            </a:xfrm>
            <a:prstGeom prst="rect">
              <a:avLst/>
            </a:prstGeom>
          </p:spPr>
        </p:pic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576862" y="2859824"/>
              <a:ext cx="137990" cy="548411"/>
            </a:xfrm>
            <a:prstGeom prst="rect">
              <a:avLst/>
            </a:prstGeom>
          </p:spPr>
        </p:pic>
        <p:pic>
          <p:nvPicPr>
            <p:cNvPr id="49" name="Picture 4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4125273" y="2859825"/>
              <a:ext cx="137990" cy="548411"/>
            </a:xfrm>
            <a:prstGeom prst="rect">
              <a:avLst/>
            </a:prstGeom>
          </p:spPr>
        </p:pic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4673683" y="2859826"/>
              <a:ext cx="137990" cy="548411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1510" y="1578742"/>
            <a:ext cx="1917955" cy="1525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040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Box 87"/>
          <p:cNvSpPr txBox="1"/>
          <p:nvPr/>
        </p:nvSpPr>
        <p:spPr>
          <a:xfrm>
            <a:off x="4410913" y="4266256"/>
            <a:ext cx="3847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dirty="0" smtClean="0">
                <a:cs typeface="Twinkl"/>
              </a:rPr>
              <a:t>The mug is </a:t>
            </a:r>
            <a:r>
              <a:rPr lang="en-GB" u="sng" dirty="0" smtClean="0">
                <a:cs typeface="Twinkl"/>
              </a:rPr>
              <a:t> </a:t>
            </a:r>
            <a:br>
              <a:rPr lang="en-GB" u="sng" dirty="0" smtClean="0">
                <a:cs typeface="Twinkl"/>
              </a:rPr>
            </a:br>
            <a:r>
              <a:rPr lang="en-GB" u="sng" dirty="0" smtClean="0">
                <a:cs typeface="Twinkl"/>
              </a:rPr>
              <a:t>       </a:t>
            </a:r>
            <a:r>
              <a:rPr lang="en-GB" dirty="0" smtClean="0">
                <a:cs typeface="Twinkl"/>
              </a:rPr>
              <a:t> base ten blocks.</a:t>
            </a:r>
            <a:endParaRPr lang="en-GB" dirty="0">
              <a:cs typeface="Twinkl"/>
            </a:endParaRPr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2400" b="0" dirty="0"/>
              <a:t>Measure and compare the height of the </a:t>
            </a:r>
            <a:r>
              <a:rPr lang="en-GB" altLang="en-US" sz="2400" b="0" dirty="0" smtClean="0"/>
              <a:t>objects.</a:t>
            </a:r>
            <a:endParaRPr lang="en-GB" sz="2400" b="0" dirty="0"/>
          </a:p>
        </p:txBody>
      </p:sp>
      <p:sp>
        <p:nvSpPr>
          <p:cNvPr id="39" name="TextBox 38"/>
          <p:cNvSpPr txBox="1"/>
          <p:nvPr/>
        </p:nvSpPr>
        <p:spPr>
          <a:xfrm>
            <a:off x="649299" y="4266256"/>
            <a:ext cx="3847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dirty="0">
                <a:cs typeface="Twinkl"/>
              </a:rPr>
              <a:t>The </a:t>
            </a:r>
            <a:r>
              <a:rPr lang="en-GB" dirty="0" smtClean="0">
                <a:cs typeface="Twinkl"/>
              </a:rPr>
              <a:t>lollipop is</a:t>
            </a:r>
            <a:br>
              <a:rPr lang="en-GB" dirty="0" smtClean="0">
                <a:cs typeface="Twinkl"/>
              </a:rPr>
            </a:br>
            <a:r>
              <a:rPr lang="en-GB" u="sng" dirty="0" smtClean="0">
                <a:cs typeface="Twinkl"/>
              </a:rPr>
              <a:t>       </a:t>
            </a:r>
            <a:r>
              <a:rPr lang="en-GB" dirty="0" smtClean="0">
                <a:cs typeface="Twinkl"/>
              </a:rPr>
              <a:t> base </a:t>
            </a:r>
            <a:r>
              <a:rPr lang="en-GB" dirty="0">
                <a:cs typeface="Twinkl"/>
              </a:rPr>
              <a:t>ten blocks.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501091" y="4501962"/>
            <a:ext cx="501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b="1" dirty="0" smtClean="0">
                <a:cs typeface="Twinkl"/>
              </a:rPr>
              <a:t>10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245660" y="4501962"/>
            <a:ext cx="518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b="1" dirty="0" smtClean="0">
                <a:cs typeface="Twinkl"/>
              </a:rPr>
              <a:t>10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025611" y="5667550"/>
            <a:ext cx="6787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altLang="en-US" dirty="0">
                <a:ea typeface="Twinkl" pitchFamily="2" charset="0"/>
                <a:cs typeface="Twinkl" pitchFamily="2" charset="0"/>
              </a:rPr>
              <a:t>The lollipop and the mug </a:t>
            </a:r>
            <a:r>
              <a:rPr lang="en-GB" altLang="en-US" dirty="0" smtClean="0">
                <a:ea typeface="Twinkl" pitchFamily="2" charset="0"/>
                <a:cs typeface="Twinkl" pitchFamily="2" charset="0"/>
              </a:rPr>
              <a:t>are                      .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019918" y="5636886"/>
            <a:ext cx="1661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b="1" dirty="0">
                <a:cs typeface="Twinkl"/>
              </a:rPr>
              <a:t>e</a:t>
            </a:r>
            <a:r>
              <a:rPr lang="en-GB" b="1" dirty="0" smtClean="0">
                <a:cs typeface="Twinkl"/>
              </a:rPr>
              <a:t>qual height</a:t>
            </a:r>
            <a:endParaRPr lang="en-GB" b="1" dirty="0">
              <a:solidFill>
                <a:srgbClr val="FF0000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591732" y="1642534"/>
            <a:ext cx="1670072" cy="2220900"/>
            <a:chOff x="1591732" y="1642534"/>
            <a:chExt cx="1670072" cy="222090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1732" y="1642534"/>
              <a:ext cx="1050394" cy="2220900"/>
            </a:xfrm>
            <a:prstGeom prst="rect">
              <a:avLst/>
            </a:prstGeom>
          </p:spPr>
        </p:pic>
        <p:grpSp>
          <p:nvGrpSpPr>
            <p:cNvPr id="38" name="Group 74"/>
            <p:cNvGrpSpPr>
              <a:grpSpLocks/>
            </p:cNvGrpSpPr>
            <p:nvPr/>
          </p:nvGrpSpPr>
          <p:grpSpPr bwMode="auto">
            <a:xfrm>
              <a:off x="2961216" y="1642534"/>
              <a:ext cx="300588" cy="2220899"/>
              <a:chOff x="2731807" y="2154027"/>
              <a:chExt cx="256459" cy="1889844"/>
            </a:xfrm>
          </p:grpSpPr>
          <p:pic>
            <p:nvPicPr>
              <p:cNvPr id="45" name="Picture 75" descr="MAB-Blocks-One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31807" y="3787412"/>
                <a:ext cx="256459" cy="2564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6" name="Picture 76" descr="MAB-Blocks-One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31807" y="3610858"/>
                <a:ext cx="256459" cy="2564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7" name="Picture 77" descr="MAB-Blocks-One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31807" y="3421860"/>
                <a:ext cx="256459" cy="2564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0" name="Picture 78" descr="MAB-Blocks-One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31807" y="3245306"/>
                <a:ext cx="256459" cy="2564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" name="Picture 79" descr="MAB-Blocks-One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31807" y="3057966"/>
                <a:ext cx="256459" cy="2564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2" name="Picture 80" descr="MAB-Blocks-One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31807" y="2881412"/>
                <a:ext cx="256459" cy="2564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3" name="Picture 81" descr="MAB-Blocks-One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31807" y="2696133"/>
                <a:ext cx="256459" cy="2564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5" name="Picture 82" descr="MAB-Blocks-One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31807" y="2519579"/>
                <a:ext cx="256459" cy="2564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6" name="Picture 83" descr="MAB-Blocks-One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31807" y="2330581"/>
                <a:ext cx="256459" cy="2564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7" name="Picture 84" descr="MAB-Blocks-One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31807" y="2154027"/>
                <a:ext cx="256459" cy="2564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7" name="Group 6"/>
          <p:cNvGrpSpPr/>
          <p:nvPr/>
        </p:nvGrpSpPr>
        <p:grpSpPr>
          <a:xfrm>
            <a:off x="4438267" y="1642534"/>
            <a:ext cx="2794406" cy="2221067"/>
            <a:chOff x="4438267" y="1642534"/>
            <a:chExt cx="2794406" cy="2221067"/>
          </a:xfrm>
        </p:grpSpPr>
        <p:grpSp>
          <p:nvGrpSpPr>
            <p:cNvPr id="58" name="Group 74"/>
            <p:cNvGrpSpPr>
              <a:grpSpLocks/>
            </p:cNvGrpSpPr>
            <p:nvPr/>
          </p:nvGrpSpPr>
          <p:grpSpPr bwMode="auto">
            <a:xfrm>
              <a:off x="6932085" y="1642534"/>
              <a:ext cx="300588" cy="2220899"/>
              <a:chOff x="2731807" y="2154027"/>
              <a:chExt cx="256459" cy="1889844"/>
            </a:xfrm>
          </p:grpSpPr>
          <p:pic>
            <p:nvPicPr>
              <p:cNvPr id="59" name="Picture 75" descr="MAB-Blocks-One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31807" y="3787412"/>
                <a:ext cx="256459" cy="2564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0" name="Picture 76" descr="MAB-Blocks-One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31807" y="3610858"/>
                <a:ext cx="256459" cy="2564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1" name="Picture 77" descr="MAB-Blocks-One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31807" y="3421860"/>
                <a:ext cx="256459" cy="2564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2" name="Picture 78" descr="MAB-Blocks-One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31807" y="3245306"/>
                <a:ext cx="256459" cy="2564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3" name="Picture 79" descr="MAB-Blocks-One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31807" y="3057966"/>
                <a:ext cx="256459" cy="2564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4" name="Picture 80" descr="MAB-Blocks-One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31807" y="2881412"/>
                <a:ext cx="256459" cy="2564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5" name="Picture 81" descr="MAB-Blocks-One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31807" y="2696133"/>
                <a:ext cx="256459" cy="2564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6" name="Picture 82" descr="MAB-Blocks-One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31807" y="2519579"/>
                <a:ext cx="256459" cy="2564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7" name="Picture 83" descr="MAB-Blocks-One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31807" y="2330581"/>
                <a:ext cx="256459" cy="2564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6" name="Picture 84" descr="MAB-Blocks-One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31807" y="2154027"/>
                <a:ext cx="256459" cy="2564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438267" y="1642535"/>
              <a:ext cx="2238192" cy="2221066"/>
            </a:xfrm>
            <a:prstGeom prst="rect">
              <a:avLst/>
            </a:prstGeom>
          </p:spPr>
        </p:pic>
      </p:grpSp>
      <p:cxnSp>
        <p:nvCxnSpPr>
          <p:cNvPr id="12" name="Straight Connector 11"/>
          <p:cNvCxnSpPr/>
          <p:nvPr/>
        </p:nvCxnSpPr>
        <p:spPr>
          <a:xfrm>
            <a:off x="5156201" y="5951510"/>
            <a:ext cx="1430867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2688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4" grpId="0"/>
    </p:bldLst>
  </p:timing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C2D07FF1-3EB1-4D9E-84F9-D2450425A22C}" vid="{819F8316-0E89-457C-B2A7-A168B6D0BF6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</TotalTime>
  <Words>312</Words>
  <Application>Microsoft Office PowerPoint</Application>
  <PresentationFormat>On-screen Show (4:3)</PresentationFormat>
  <Paragraphs>82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Twinkl SemiBold</vt:lpstr>
      <vt:lpstr>Calibri</vt:lpstr>
      <vt:lpstr>Sassoon Infant Rg</vt:lpstr>
      <vt:lpstr>Twinkl</vt:lpstr>
      <vt:lpstr>Arial</vt:lpstr>
      <vt:lpstr>Office Theme</vt:lpstr>
      <vt:lpstr>PowerPoint Presentation</vt:lpstr>
      <vt:lpstr>PowerPoint Presentation</vt:lpstr>
      <vt:lpstr>Length Language</vt:lpstr>
      <vt:lpstr>Measure and compare the length of the objects.</vt:lpstr>
      <vt:lpstr>Measure and compare the length of the objects.</vt:lpstr>
      <vt:lpstr>Measure and compare the length of the objects.</vt:lpstr>
      <vt:lpstr>Measure and compare the length of the objects.</vt:lpstr>
      <vt:lpstr>Measure and compare the length of the objects.</vt:lpstr>
      <vt:lpstr>Measure and compare the height of the objects.</vt:lpstr>
      <vt:lpstr>Measure and compare the length of the objects.</vt:lpstr>
      <vt:lpstr>Measure and compare the length of the objects.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Kerlin</dc:creator>
  <cp:lastModifiedBy>Philip Tinkler</cp:lastModifiedBy>
  <cp:revision>16</cp:revision>
  <dcterms:created xsi:type="dcterms:W3CDTF">2017-09-01T08:58:32Z</dcterms:created>
  <dcterms:modified xsi:type="dcterms:W3CDTF">2019-02-15T15:32:54Z</dcterms:modified>
</cp:coreProperties>
</file>