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 id="265"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07E95DB-3CFD-4D6B-A02F-5C14EA03AA13}" type="datetimeFigureOut">
              <a:rPr lang="en-GB" smtClean="0"/>
              <a:t>18/11/2021</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4C8356A-304C-4FE9-9CCA-AC97E674611E}" type="slidenum">
              <a:rPr lang="en-GB" smtClean="0"/>
              <a:t>‹#›</a:t>
            </a:fld>
            <a:endParaRPr lang="en-GB"/>
          </a:p>
        </p:txBody>
      </p:sp>
    </p:spTree>
    <p:extLst>
      <p:ext uri="{BB962C8B-B14F-4D97-AF65-F5344CB8AC3E}">
        <p14:creationId xmlns:p14="http://schemas.microsoft.com/office/powerpoint/2010/main" val="294161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E95DB-3CFD-4D6B-A02F-5C14EA03AA13}"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146142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E95DB-3CFD-4D6B-A02F-5C14EA03AA13}"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367824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E95DB-3CFD-4D6B-A02F-5C14EA03AA13}"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337623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7E95DB-3CFD-4D6B-A02F-5C14EA03AA13}"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189318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7E95DB-3CFD-4D6B-A02F-5C14EA03AA13}"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42657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7E95DB-3CFD-4D6B-A02F-5C14EA03AA13}" type="datetimeFigureOut">
              <a:rPr lang="en-GB" smtClean="0"/>
              <a:t>18/11/2021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260875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7E95DB-3CFD-4D6B-A02F-5C14EA03AA13}" type="datetimeFigureOut">
              <a:rPr lang="en-GB" smtClean="0"/>
              <a:t>18/11/2021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100879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E95DB-3CFD-4D6B-A02F-5C14EA03AA13}" type="datetimeFigureOut">
              <a:rPr lang="en-GB" smtClean="0"/>
              <a:t>18/11/2021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2247138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407E95DB-3CFD-4D6B-A02F-5C14EA03AA13}"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4C8356A-304C-4FE9-9CCA-AC97E674611E}" type="slidenum">
              <a:rPr lang="en-GB" smtClean="0"/>
              <a:t>‹#›</a:t>
            </a:fld>
            <a:endParaRPr lang="en-GB"/>
          </a:p>
        </p:txBody>
      </p:sp>
    </p:spTree>
    <p:extLst>
      <p:ext uri="{BB962C8B-B14F-4D97-AF65-F5344CB8AC3E}">
        <p14:creationId xmlns:p14="http://schemas.microsoft.com/office/powerpoint/2010/main" val="95332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07E95DB-3CFD-4D6B-A02F-5C14EA03AA13}" type="datetimeFigureOut">
              <a:rPr lang="en-GB" smtClean="0"/>
              <a:t>18/11/2021</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4C8356A-304C-4FE9-9CCA-AC97E674611E}" type="slidenum">
              <a:rPr lang="en-GB" smtClean="0"/>
              <a:t>‹#›</a:t>
            </a:fld>
            <a:endParaRPr lang="en-GB"/>
          </a:p>
        </p:txBody>
      </p:sp>
    </p:spTree>
    <p:extLst>
      <p:ext uri="{BB962C8B-B14F-4D97-AF65-F5344CB8AC3E}">
        <p14:creationId xmlns:p14="http://schemas.microsoft.com/office/powerpoint/2010/main" val="5037623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07E95DB-3CFD-4D6B-A02F-5C14EA03AA13}" type="datetimeFigureOut">
              <a:rPr lang="en-GB" smtClean="0"/>
              <a:t>18/11/2021</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4C8356A-304C-4FE9-9CCA-AC97E674611E}" type="slidenum">
              <a:rPr lang="en-GB" smtClean="0"/>
              <a:t>‹#›</a:t>
            </a:fld>
            <a:endParaRPr lang="en-GB"/>
          </a:p>
        </p:txBody>
      </p:sp>
    </p:spTree>
    <p:extLst>
      <p:ext uri="{BB962C8B-B14F-4D97-AF65-F5344CB8AC3E}">
        <p14:creationId xmlns:p14="http://schemas.microsoft.com/office/powerpoint/2010/main" val="415020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F882-4777-4261-A920-0A470D5D3ECE}"/>
              </a:ext>
            </a:extLst>
          </p:cNvPr>
          <p:cNvSpPr>
            <a:spLocks noGrp="1"/>
          </p:cNvSpPr>
          <p:nvPr>
            <p:ph type="ctrTitle"/>
          </p:nvPr>
        </p:nvSpPr>
        <p:spPr/>
        <p:txBody>
          <a:bodyPr/>
          <a:lstStyle/>
          <a:p>
            <a:r>
              <a:rPr lang="en-GB" dirty="0"/>
              <a:t>Phonics</a:t>
            </a:r>
          </a:p>
        </p:txBody>
      </p:sp>
    </p:spTree>
    <p:extLst>
      <p:ext uri="{BB962C8B-B14F-4D97-AF65-F5344CB8AC3E}">
        <p14:creationId xmlns:p14="http://schemas.microsoft.com/office/powerpoint/2010/main" val="339366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368DA2-1B11-4DEB-AE9F-AB2E40A529FD}"/>
              </a:ext>
            </a:extLst>
          </p:cNvPr>
          <p:cNvSpPr>
            <a:spLocks noGrp="1"/>
          </p:cNvSpPr>
          <p:nvPr>
            <p:ph idx="1"/>
          </p:nvPr>
        </p:nvSpPr>
        <p:spPr>
          <a:xfrm>
            <a:off x="838200" y="335280"/>
            <a:ext cx="10515600" cy="5841683"/>
          </a:xfrm>
        </p:spPr>
        <p:txBody>
          <a:bodyPr>
            <a:normAutofit/>
          </a:bodyPr>
          <a:lstStyle/>
          <a:p>
            <a:pPr marL="0" indent="0">
              <a:buNone/>
            </a:pPr>
            <a:r>
              <a:rPr lang="en-GB" sz="3200" b="1" u="sng" dirty="0"/>
              <a:t>How can I support my child at home?</a:t>
            </a:r>
          </a:p>
          <a:p>
            <a:r>
              <a:rPr lang="en-GB" sz="3200" dirty="0"/>
              <a:t>Complete the weekly homework.</a:t>
            </a:r>
          </a:p>
          <a:p>
            <a:r>
              <a:rPr lang="en-GB" sz="3200" dirty="0"/>
              <a:t>Read to your child daily.</a:t>
            </a:r>
          </a:p>
          <a:p>
            <a:r>
              <a:rPr lang="en-GB" sz="3200" dirty="0"/>
              <a:t>Use the Read, Write, Inc phonics cards to support your children with retaining the sounds.</a:t>
            </a:r>
          </a:p>
          <a:p>
            <a:r>
              <a:rPr lang="en-GB" sz="3200" dirty="0"/>
              <a:t>Watch the Ruth </a:t>
            </a:r>
            <a:r>
              <a:rPr lang="en-GB" sz="3200" dirty="0" err="1"/>
              <a:t>Miskin</a:t>
            </a:r>
            <a:r>
              <a:rPr lang="en-GB" sz="3200" dirty="0"/>
              <a:t> training videos on YouTube.</a:t>
            </a:r>
          </a:p>
          <a:p>
            <a:r>
              <a:rPr lang="en-GB" sz="3200" dirty="0"/>
              <a:t>Email us if you need any help.</a:t>
            </a:r>
          </a:p>
        </p:txBody>
      </p:sp>
    </p:spTree>
    <p:extLst>
      <p:ext uri="{BB962C8B-B14F-4D97-AF65-F5344CB8AC3E}">
        <p14:creationId xmlns:p14="http://schemas.microsoft.com/office/powerpoint/2010/main" val="9693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173D-8ACA-41A4-899A-DB5A3C29C780}"/>
              </a:ext>
            </a:extLst>
          </p:cNvPr>
          <p:cNvSpPr>
            <a:spLocks noGrp="1"/>
          </p:cNvSpPr>
          <p:nvPr>
            <p:ph type="title"/>
          </p:nvPr>
        </p:nvSpPr>
        <p:spPr/>
        <p:txBody>
          <a:bodyPr/>
          <a:lstStyle/>
          <a:p>
            <a:r>
              <a:rPr lang="en-GB" dirty="0"/>
              <a:t>Why do we teach phonics?</a:t>
            </a:r>
          </a:p>
        </p:txBody>
      </p:sp>
      <p:sp>
        <p:nvSpPr>
          <p:cNvPr id="3" name="Content Placeholder 2">
            <a:extLst>
              <a:ext uri="{FF2B5EF4-FFF2-40B4-BE49-F238E27FC236}">
                <a16:creationId xmlns:a16="http://schemas.microsoft.com/office/drawing/2014/main" id="{85C21EB1-DC35-4E19-9BB3-FA92477EAD48}"/>
              </a:ext>
            </a:extLst>
          </p:cNvPr>
          <p:cNvSpPr>
            <a:spLocks noGrp="1"/>
          </p:cNvSpPr>
          <p:nvPr>
            <p:ph idx="1"/>
          </p:nvPr>
        </p:nvSpPr>
        <p:spPr>
          <a:xfrm>
            <a:off x="676656" y="2011680"/>
            <a:ext cx="10753725" cy="3794760"/>
          </a:xfrm>
        </p:spPr>
        <p:txBody>
          <a:bodyPr>
            <a:normAutofit lnSpcReduction="10000"/>
          </a:bodyPr>
          <a:lstStyle/>
          <a:p>
            <a:r>
              <a:rPr lang="en-GB" sz="3200" dirty="0"/>
              <a:t>All words are made of sounds, those sounds blend together to form words for example c- a –t, d-o-g</a:t>
            </a:r>
          </a:p>
          <a:p>
            <a:r>
              <a:rPr lang="en-GB" sz="3200" dirty="0"/>
              <a:t>We use 44 sounds to make all the words in the English language however we only have 26 letters.</a:t>
            </a:r>
          </a:p>
          <a:p>
            <a:r>
              <a:rPr lang="en-GB" sz="3200" dirty="0"/>
              <a:t>The 26 letters work singularly, in pairs (digraphs like </a:t>
            </a:r>
            <a:r>
              <a:rPr lang="en-GB" sz="3200" dirty="0" err="1"/>
              <a:t>sh</a:t>
            </a:r>
            <a:r>
              <a:rPr lang="en-GB" sz="3200" dirty="0"/>
              <a:t>, </a:t>
            </a:r>
            <a:r>
              <a:rPr lang="en-GB" sz="3200" dirty="0" err="1"/>
              <a:t>ch</a:t>
            </a:r>
            <a:r>
              <a:rPr lang="en-GB" sz="3200" dirty="0"/>
              <a:t>, </a:t>
            </a:r>
            <a:r>
              <a:rPr lang="en-GB" sz="3200" dirty="0" err="1"/>
              <a:t>th</a:t>
            </a:r>
            <a:r>
              <a:rPr lang="en-GB" sz="3200" dirty="0"/>
              <a:t>) and in threes (trigraphs like </a:t>
            </a:r>
            <a:r>
              <a:rPr lang="en-GB" sz="3200" dirty="0" err="1"/>
              <a:t>igh</a:t>
            </a:r>
            <a:r>
              <a:rPr lang="en-GB" sz="3200" dirty="0"/>
              <a:t>) to make one sound.</a:t>
            </a:r>
          </a:p>
          <a:p>
            <a:r>
              <a:rPr lang="en-GB" sz="3200" dirty="0"/>
              <a:t>So ship has three sounds </a:t>
            </a:r>
            <a:r>
              <a:rPr lang="en-GB" sz="3200" dirty="0" err="1"/>
              <a:t>sh</a:t>
            </a:r>
            <a:r>
              <a:rPr lang="en-GB" sz="3200" dirty="0"/>
              <a:t>-</a:t>
            </a:r>
            <a:r>
              <a:rPr lang="en-GB" sz="3200" dirty="0" err="1"/>
              <a:t>i</a:t>
            </a:r>
            <a:r>
              <a:rPr lang="en-GB" sz="3200" dirty="0"/>
              <a:t>-p, and light also has three sounds</a:t>
            </a:r>
          </a:p>
          <a:p>
            <a:pPr marL="0" indent="0">
              <a:buNone/>
            </a:pPr>
            <a:r>
              <a:rPr lang="en-GB" sz="3200" dirty="0"/>
              <a:t> l-</a:t>
            </a:r>
            <a:r>
              <a:rPr lang="en-GB" sz="3200" dirty="0" err="1"/>
              <a:t>ight</a:t>
            </a:r>
            <a:r>
              <a:rPr lang="en-GB" sz="3200" dirty="0"/>
              <a:t>-t</a:t>
            </a:r>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69205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C1013-2DBE-4282-9D1D-01E30B2F47E6}"/>
              </a:ext>
            </a:extLst>
          </p:cNvPr>
          <p:cNvSpPr>
            <a:spLocks noGrp="1"/>
          </p:cNvSpPr>
          <p:nvPr>
            <p:ph idx="1"/>
          </p:nvPr>
        </p:nvSpPr>
        <p:spPr>
          <a:xfrm>
            <a:off x="838200" y="579120"/>
            <a:ext cx="10515600" cy="5597843"/>
          </a:xfrm>
        </p:spPr>
        <p:txBody>
          <a:bodyPr>
            <a:normAutofit/>
          </a:bodyPr>
          <a:lstStyle/>
          <a:p>
            <a:pPr marL="0" indent="0">
              <a:buNone/>
            </a:pPr>
            <a:r>
              <a:rPr lang="en-GB" sz="3200" dirty="0"/>
              <a:t>Some of the sounds are spelt in more than one way.</a:t>
            </a:r>
          </a:p>
          <a:p>
            <a:pPr marL="0" indent="0">
              <a:buNone/>
            </a:pPr>
            <a:r>
              <a:rPr lang="en-GB" sz="3200" dirty="0"/>
              <a:t>For example the ‘s’ sound can be spelt in several different ways</a:t>
            </a:r>
          </a:p>
          <a:p>
            <a:pPr marL="0" indent="0">
              <a:buNone/>
            </a:pPr>
            <a:r>
              <a:rPr lang="en-GB" sz="3200" dirty="0"/>
              <a:t>s-</a:t>
            </a:r>
            <a:r>
              <a:rPr lang="en-GB" sz="3200" dirty="0" err="1"/>
              <a:t>i</a:t>
            </a:r>
            <a:r>
              <a:rPr lang="en-GB" sz="3200" dirty="0"/>
              <a:t>-t (one s)</a:t>
            </a:r>
          </a:p>
          <a:p>
            <a:pPr marL="0" indent="0">
              <a:buNone/>
            </a:pPr>
            <a:r>
              <a:rPr lang="en-GB" sz="3200" dirty="0"/>
              <a:t>d-r-e-ss (two s’)</a:t>
            </a:r>
          </a:p>
          <a:p>
            <a:pPr marL="0" indent="0">
              <a:buNone/>
            </a:pPr>
            <a:r>
              <a:rPr lang="en-GB" sz="3200" dirty="0"/>
              <a:t>h-o-r-se (se)</a:t>
            </a:r>
          </a:p>
          <a:p>
            <a:pPr marL="0" indent="0">
              <a:buNone/>
            </a:pPr>
            <a:r>
              <a:rPr lang="en-GB" sz="3200" dirty="0"/>
              <a:t>c-</a:t>
            </a:r>
            <a:r>
              <a:rPr lang="en-GB" sz="3200" dirty="0" err="1"/>
              <a:t>i</a:t>
            </a:r>
            <a:r>
              <a:rPr lang="en-GB" sz="3200" dirty="0"/>
              <a:t>-r-c-le  (c)</a:t>
            </a:r>
          </a:p>
          <a:p>
            <a:pPr marL="0" indent="0">
              <a:buNone/>
            </a:pPr>
            <a:r>
              <a:rPr lang="en-GB" sz="3200" dirty="0"/>
              <a:t>p-</a:t>
            </a:r>
            <a:r>
              <a:rPr lang="en-GB" sz="3200" dirty="0" err="1"/>
              <a:t>ie</a:t>
            </a:r>
            <a:r>
              <a:rPr lang="en-GB" sz="3200" dirty="0"/>
              <a:t>-</a:t>
            </a:r>
            <a:r>
              <a:rPr lang="en-GB" sz="3200" dirty="0" err="1"/>
              <a:t>ce</a:t>
            </a:r>
            <a:r>
              <a:rPr lang="en-GB" sz="3200" dirty="0"/>
              <a:t> (</a:t>
            </a:r>
            <a:r>
              <a:rPr lang="en-GB" sz="3200" dirty="0" err="1"/>
              <a:t>ce</a:t>
            </a:r>
            <a:r>
              <a:rPr lang="en-GB" sz="3200" dirty="0"/>
              <a:t>)</a:t>
            </a:r>
          </a:p>
          <a:p>
            <a:pPr marL="0" indent="0">
              <a:buNone/>
            </a:pPr>
            <a:endParaRPr lang="en-GB" sz="3200" dirty="0"/>
          </a:p>
          <a:p>
            <a:r>
              <a:rPr lang="en-GB" sz="3200" dirty="0"/>
              <a:t>This is why some children find learning to read tricky, as there are so many different ways of spelling the sounds.</a:t>
            </a:r>
          </a:p>
          <a:p>
            <a:pPr marL="0" indent="0">
              <a:buNone/>
            </a:pPr>
            <a:endParaRPr lang="en-GB" dirty="0"/>
          </a:p>
        </p:txBody>
      </p:sp>
    </p:spTree>
    <p:extLst>
      <p:ext uri="{BB962C8B-B14F-4D97-AF65-F5344CB8AC3E}">
        <p14:creationId xmlns:p14="http://schemas.microsoft.com/office/powerpoint/2010/main" val="88502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BF4D-D6A4-4F5D-B346-6EA67ECE311F}"/>
              </a:ext>
            </a:extLst>
          </p:cNvPr>
          <p:cNvSpPr>
            <a:spLocks noGrp="1"/>
          </p:cNvSpPr>
          <p:nvPr>
            <p:ph type="title"/>
          </p:nvPr>
        </p:nvSpPr>
        <p:spPr/>
        <p:txBody>
          <a:bodyPr/>
          <a:lstStyle/>
          <a:p>
            <a:r>
              <a:rPr lang="en-GB" dirty="0"/>
              <a:t>How does </a:t>
            </a:r>
            <a:r>
              <a:rPr lang="en-GB" dirty="0" err="1"/>
              <a:t>RWI</a:t>
            </a:r>
            <a:r>
              <a:rPr lang="en-GB" dirty="0"/>
              <a:t> phonics help your child to read?</a:t>
            </a:r>
          </a:p>
        </p:txBody>
      </p:sp>
      <p:sp>
        <p:nvSpPr>
          <p:cNvPr id="3" name="Content Placeholder 2">
            <a:extLst>
              <a:ext uri="{FF2B5EF4-FFF2-40B4-BE49-F238E27FC236}">
                <a16:creationId xmlns:a16="http://schemas.microsoft.com/office/drawing/2014/main" id="{03ADD5DA-4BD3-4C3C-8BC8-EB247D7C35C5}"/>
              </a:ext>
            </a:extLst>
          </p:cNvPr>
          <p:cNvSpPr>
            <a:spLocks noGrp="1"/>
          </p:cNvSpPr>
          <p:nvPr>
            <p:ph idx="1"/>
          </p:nvPr>
        </p:nvSpPr>
        <p:spPr/>
        <p:txBody>
          <a:bodyPr/>
          <a:lstStyle/>
          <a:p>
            <a:r>
              <a:rPr lang="en-GB" sz="3200" dirty="0"/>
              <a:t>The National Curriculum ensures that school teach children to read phonetically. It is up to individual schools to decide how they want to do it.</a:t>
            </a:r>
          </a:p>
          <a:p>
            <a:r>
              <a:rPr lang="en-GB" sz="3200" dirty="0"/>
              <a:t>First, we teach children just one way of reading and spelling the English sounds.</a:t>
            </a:r>
          </a:p>
          <a:p>
            <a:r>
              <a:rPr lang="en-GB" sz="3200" dirty="0"/>
              <a:t>We give children a tool to support them with learning the sounds which is a picture to match the letter.</a:t>
            </a:r>
          </a:p>
          <a:p>
            <a:endParaRPr lang="en-GB" dirty="0"/>
          </a:p>
        </p:txBody>
      </p:sp>
      <p:pic>
        <p:nvPicPr>
          <p:cNvPr id="4" name="Picture 3">
            <a:extLst>
              <a:ext uri="{FF2B5EF4-FFF2-40B4-BE49-F238E27FC236}">
                <a16:creationId xmlns:a16="http://schemas.microsoft.com/office/drawing/2014/main" id="{1DEBCB9E-BE00-43C4-85BC-0B13D047B28E}"/>
              </a:ext>
            </a:extLst>
          </p:cNvPr>
          <p:cNvPicPr>
            <a:picLocks noChangeAspect="1"/>
          </p:cNvPicPr>
          <p:nvPr/>
        </p:nvPicPr>
        <p:blipFill>
          <a:blip r:embed="rId2"/>
          <a:stretch>
            <a:fillRect/>
          </a:stretch>
        </p:blipFill>
        <p:spPr>
          <a:xfrm>
            <a:off x="2410302" y="5196839"/>
            <a:ext cx="6121715" cy="1296035"/>
          </a:xfrm>
          <a:prstGeom prst="rect">
            <a:avLst/>
          </a:prstGeom>
        </p:spPr>
      </p:pic>
    </p:spTree>
    <p:extLst>
      <p:ext uri="{BB962C8B-B14F-4D97-AF65-F5344CB8AC3E}">
        <p14:creationId xmlns:p14="http://schemas.microsoft.com/office/powerpoint/2010/main" val="269330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F921D-8C0E-4B32-A0C2-2092B2BB0DB8}"/>
              </a:ext>
            </a:extLst>
          </p:cNvPr>
          <p:cNvSpPr>
            <a:spLocks noGrp="1"/>
          </p:cNvSpPr>
          <p:nvPr>
            <p:ph idx="1"/>
          </p:nvPr>
        </p:nvSpPr>
        <p:spPr>
          <a:xfrm>
            <a:off x="838200" y="563880"/>
            <a:ext cx="10515600" cy="5613083"/>
          </a:xfrm>
        </p:spPr>
        <p:txBody>
          <a:bodyPr/>
          <a:lstStyle/>
          <a:p>
            <a:r>
              <a:rPr lang="en-GB" sz="3200" dirty="0"/>
              <a:t>Following the teaching of the first set of sounds pupils are assessed and are given a book to match the sounds that they have been taught. These books have been sent home and will be changed by us each Thursday.</a:t>
            </a:r>
          </a:p>
          <a:p>
            <a:endParaRPr lang="en-GB" dirty="0"/>
          </a:p>
        </p:txBody>
      </p:sp>
      <p:pic>
        <p:nvPicPr>
          <p:cNvPr id="4" name="Picture 3">
            <a:extLst>
              <a:ext uri="{FF2B5EF4-FFF2-40B4-BE49-F238E27FC236}">
                <a16:creationId xmlns:a16="http://schemas.microsoft.com/office/drawing/2014/main" id="{C3BE9F07-37CC-4A6E-AE15-C4786205FD22}"/>
              </a:ext>
            </a:extLst>
          </p:cNvPr>
          <p:cNvPicPr>
            <a:picLocks noChangeAspect="1"/>
          </p:cNvPicPr>
          <p:nvPr/>
        </p:nvPicPr>
        <p:blipFill>
          <a:blip r:embed="rId2"/>
          <a:stretch>
            <a:fillRect/>
          </a:stretch>
        </p:blipFill>
        <p:spPr>
          <a:xfrm>
            <a:off x="4638600" y="2579924"/>
            <a:ext cx="2914800" cy="3130711"/>
          </a:xfrm>
          <a:prstGeom prst="rect">
            <a:avLst/>
          </a:prstGeom>
        </p:spPr>
      </p:pic>
    </p:spTree>
    <p:extLst>
      <p:ext uri="{BB962C8B-B14F-4D97-AF65-F5344CB8AC3E}">
        <p14:creationId xmlns:p14="http://schemas.microsoft.com/office/powerpoint/2010/main" val="152185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BA5EC5-399D-480C-BD84-75C20E5C8A90}"/>
              </a:ext>
            </a:extLst>
          </p:cNvPr>
          <p:cNvSpPr>
            <a:spLocks noGrp="1"/>
          </p:cNvSpPr>
          <p:nvPr>
            <p:ph idx="1"/>
          </p:nvPr>
        </p:nvSpPr>
        <p:spPr>
          <a:xfrm>
            <a:off x="838200" y="411480"/>
            <a:ext cx="10515600" cy="5765483"/>
          </a:xfrm>
        </p:spPr>
        <p:txBody>
          <a:bodyPr/>
          <a:lstStyle/>
          <a:p>
            <a:r>
              <a:rPr lang="en-GB" dirty="0"/>
              <a:t>Once children can read those books confidently, we teach them more ways to spell the same sounds. The children are not given books that contain the spellings of the sounds that they do not know.</a:t>
            </a:r>
          </a:p>
          <a:p>
            <a:endParaRPr lang="en-GB" dirty="0"/>
          </a:p>
        </p:txBody>
      </p:sp>
      <p:pic>
        <p:nvPicPr>
          <p:cNvPr id="4" name="Picture 3">
            <a:extLst>
              <a:ext uri="{FF2B5EF4-FFF2-40B4-BE49-F238E27FC236}">
                <a16:creationId xmlns:a16="http://schemas.microsoft.com/office/drawing/2014/main" id="{1DBC81BF-85BF-4F87-ADEC-5CB80BA7E0F8}"/>
              </a:ext>
            </a:extLst>
          </p:cNvPr>
          <p:cNvPicPr>
            <a:picLocks noChangeAspect="1"/>
          </p:cNvPicPr>
          <p:nvPr/>
        </p:nvPicPr>
        <p:blipFill>
          <a:blip r:embed="rId2"/>
          <a:stretch>
            <a:fillRect/>
          </a:stretch>
        </p:blipFill>
        <p:spPr>
          <a:xfrm>
            <a:off x="1051560" y="1706880"/>
            <a:ext cx="6598920" cy="4739640"/>
          </a:xfrm>
          <a:prstGeom prst="rect">
            <a:avLst/>
          </a:prstGeom>
        </p:spPr>
      </p:pic>
    </p:spTree>
    <p:extLst>
      <p:ext uri="{BB962C8B-B14F-4D97-AF65-F5344CB8AC3E}">
        <p14:creationId xmlns:p14="http://schemas.microsoft.com/office/powerpoint/2010/main" val="296972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F6DA3D-8BD1-46CD-8704-257B4B6CE22A}"/>
              </a:ext>
            </a:extLst>
          </p:cNvPr>
          <p:cNvSpPr>
            <a:spLocks noGrp="1"/>
          </p:cNvSpPr>
          <p:nvPr>
            <p:ph idx="1"/>
          </p:nvPr>
        </p:nvSpPr>
        <p:spPr>
          <a:xfrm>
            <a:off x="838200" y="228600"/>
            <a:ext cx="10515600" cy="5902643"/>
          </a:xfrm>
        </p:spPr>
        <p:txBody>
          <a:bodyPr/>
          <a:lstStyle/>
          <a:p>
            <a:endParaRPr lang="en-GB" dirty="0"/>
          </a:p>
          <a:p>
            <a:r>
              <a:rPr lang="en-GB" dirty="0"/>
              <a:t>This means that children build up their confidence quickly as they have been taught all the sounds that are in </a:t>
            </a:r>
            <a:r>
              <a:rPr lang="en-GB" b="1" dirty="0"/>
              <a:t>their </a:t>
            </a:r>
            <a:r>
              <a:rPr lang="en-GB" dirty="0"/>
              <a:t>books. Our continuous assessments mean that the books that children receive to read are perfectly matched to their phonic ability.</a:t>
            </a:r>
          </a:p>
          <a:p>
            <a:r>
              <a:rPr lang="en-GB" dirty="0"/>
              <a:t>We never ask children to guess words from pictures. We do, however, read a wide range of texts to children that include lots of words from the English language that they can’t read independently.</a:t>
            </a:r>
          </a:p>
          <a:p>
            <a:r>
              <a:rPr lang="en-GB" dirty="0"/>
              <a:t>Our daily Book Talk sessions ensure that children develop a love of books, become familiar with the features of different texts and broaden their vocabulary.</a:t>
            </a:r>
          </a:p>
        </p:txBody>
      </p:sp>
      <p:pic>
        <p:nvPicPr>
          <p:cNvPr id="4" name="Picture 3">
            <a:extLst>
              <a:ext uri="{FF2B5EF4-FFF2-40B4-BE49-F238E27FC236}">
                <a16:creationId xmlns:a16="http://schemas.microsoft.com/office/drawing/2014/main" id="{B17A0C1D-FA89-4BC8-B618-AD1A3814AF8B}"/>
              </a:ext>
            </a:extLst>
          </p:cNvPr>
          <p:cNvPicPr>
            <a:picLocks noChangeAspect="1"/>
          </p:cNvPicPr>
          <p:nvPr/>
        </p:nvPicPr>
        <p:blipFill>
          <a:blip r:embed="rId2"/>
          <a:stretch>
            <a:fillRect/>
          </a:stretch>
        </p:blipFill>
        <p:spPr>
          <a:xfrm>
            <a:off x="2595075" y="3848659"/>
            <a:ext cx="6198406" cy="2746279"/>
          </a:xfrm>
          <a:prstGeom prst="rect">
            <a:avLst/>
          </a:prstGeom>
        </p:spPr>
      </p:pic>
    </p:spTree>
    <p:extLst>
      <p:ext uri="{BB962C8B-B14F-4D97-AF65-F5344CB8AC3E}">
        <p14:creationId xmlns:p14="http://schemas.microsoft.com/office/powerpoint/2010/main" val="278909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58EC-66B1-4BBE-BFAA-EFBAAC210F3D}"/>
              </a:ext>
            </a:extLst>
          </p:cNvPr>
          <p:cNvSpPr>
            <a:spLocks noGrp="1"/>
          </p:cNvSpPr>
          <p:nvPr>
            <p:ph type="title"/>
          </p:nvPr>
        </p:nvSpPr>
        <p:spPr/>
        <p:txBody>
          <a:bodyPr/>
          <a:lstStyle/>
          <a:p>
            <a:r>
              <a:rPr lang="en-GB" dirty="0"/>
              <a:t>What is Fred talk?</a:t>
            </a:r>
          </a:p>
        </p:txBody>
      </p:sp>
      <p:sp>
        <p:nvSpPr>
          <p:cNvPr id="3" name="Content Placeholder 2">
            <a:extLst>
              <a:ext uri="{FF2B5EF4-FFF2-40B4-BE49-F238E27FC236}">
                <a16:creationId xmlns:a16="http://schemas.microsoft.com/office/drawing/2014/main" id="{6CB3505D-2A30-4527-ABFE-ED544C129847}"/>
              </a:ext>
            </a:extLst>
          </p:cNvPr>
          <p:cNvSpPr>
            <a:spLocks noGrp="1"/>
          </p:cNvSpPr>
          <p:nvPr>
            <p:ph idx="1"/>
          </p:nvPr>
        </p:nvSpPr>
        <p:spPr/>
        <p:txBody>
          <a:bodyPr/>
          <a:lstStyle/>
          <a:p>
            <a:r>
              <a:rPr lang="en-GB" dirty="0"/>
              <a:t>We refer to the blending of  sounds as ‘Fred Talk’. Fred is a frog who can only talk by segmenting (separating words into their individual sounds)</a:t>
            </a:r>
          </a:p>
          <a:p>
            <a:pPr marL="0" indent="0">
              <a:buNone/>
            </a:pPr>
            <a:r>
              <a:rPr lang="en-GB" dirty="0"/>
              <a:t>Children are ready to blend sounds together once they have learnt to read the first set of sounds at speed (</a:t>
            </a:r>
            <a:r>
              <a:rPr lang="en-GB" dirty="0" err="1"/>
              <a:t>m,a,s,d,t</a:t>
            </a:r>
            <a:r>
              <a:rPr lang="en-GB" dirty="0"/>
              <a:t>)</a:t>
            </a:r>
          </a:p>
          <a:p>
            <a:endParaRPr lang="en-GB" dirty="0"/>
          </a:p>
          <a:p>
            <a:endParaRPr lang="en-GB" dirty="0"/>
          </a:p>
        </p:txBody>
      </p:sp>
      <p:pic>
        <p:nvPicPr>
          <p:cNvPr id="4" name="Picture 3">
            <a:extLst>
              <a:ext uri="{FF2B5EF4-FFF2-40B4-BE49-F238E27FC236}">
                <a16:creationId xmlns:a16="http://schemas.microsoft.com/office/drawing/2014/main" id="{2A80205C-2062-45DE-A7C3-51A6C3F5A34C}"/>
              </a:ext>
            </a:extLst>
          </p:cNvPr>
          <p:cNvPicPr>
            <a:picLocks noChangeAspect="1"/>
          </p:cNvPicPr>
          <p:nvPr/>
        </p:nvPicPr>
        <p:blipFill>
          <a:blip r:embed="rId2"/>
          <a:stretch>
            <a:fillRect/>
          </a:stretch>
        </p:blipFill>
        <p:spPr>
          <a:xfrm>
            <a:off x="657225" y="3894772"/>
            <a:ext cx="2390776" cy="2346502"/>
          </a:xfrm>
          <a:prstGeom prst="rect">
            <a:avLst/>
          </a:prstGeom>
        </p:spPr>
      </p:pic>
    </p:spTree>
    <p:extLst>
      <p:ext uri="{BB962C8B-B14F-4D97-AF65-F5344CB8AC3E}">
        <p14:creationId xmlns:p14="http://schemas.microsoft.com/office/powerpoint/2010/main" val="31677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BEC42FF-2977-4989-A318-897DE24AF64C}"/>
              </a:ext>
            </a:extLst>
          </p:cNvPr>
          <p:cNvPicPr>
            <a:picLocks noGrp="1" noChangeAspect="1"/>
          </p:cNvPicPr>
          <p:nvPr>
            <p:ph idx="1"/>
          </p:nvPr>
        </p:nvPicPr>
        <p:blipFill>
          <a:blip r:embed="rId2"/>
          <a:stretch>
            <a:fillRect/>
          </a:stretch>
        </p:blipFill>
        <p:spPr>
          <a:xfrm>
            <a:off x="822960" y="381000"/>
            <a:ext cx="4754880" cy="6004560"/>
          </a:xfrm>
          <a:prstGeom prst="rect">
            <a:avLst/>
          </a:prstGeom>
        </p:spPr>
      </p:pic>
      <p:sp>
        <p:nvSpPr>
          <p:cNvPr id="7" name="TextBox 6">
            <a:extLst>
              <a:ext uri="{FF2B5EF4-FFF2-40B4-BE49-F238E27FC236}">
                <a16:creationId xmlns:a16="http://schemas.microsoft.com/office/drawing/2014/main" id="{97027523-B5DD-42DC-BDB5-F6B8E615C0C2}"/>
              </a:ext>
            </a:extLst>
          </p:cNvPr>
          <p:cNvSpPr txBox="1"/>
          <p:nvPr/>
        </p:nvSpPr>
        <p:spPr>
          <a:xfrm>
            <a:off x="6507480" y="929640"/>
            <a:ext cx="4861560" cy="5539978"/>
          </a:xfrm>
          <a:prstGeom prst="rect">
            <a:avLst/>
          </a:prstGeom>
          <a:noFill/>
        </p:spPr>
        <p:txBody>
          <a:bodyPr wrap="square" rtlCol="0">
            <a:spAutoFit/>
          </a:bodyPr>
          <a:lstStyle/>
          <a:p>
            <a:r>
              <a:rPr lang="en-GB" sz="2800" dirty="0"/>
              <a:t>It can take some time to master blending, so don’t worry if your child doesn't understand this straight away. Continue to work on learning the sounds until they have mastered all of them.</a:t>
            </a:r>
          </a:p>
          <a:p>
            <a:endParaRPr lang="en-GB" sz="2800" dirty="0"/>
          </a:p>
          <a:p>
            <a:r>
              <a:rPr lang="en-GB" sz="2800" dirty="0"/>
              <a:t>To find out more about the correct pronunciation of sounds please use the Ruth </a:t>
            </a:r>
            <a:r>
              <a:rPr lang="en-GB" sz="2800" dirty="0" err="1"/>
              <a:t>Miskin</a:t>
            </a:r>
            <a:r>
              <a:rPr lang="en-GB" sz="2800" dirty="0"/>
              <a:t> tutorials on YouTube, or email us and we will send you the link.</a:t>
            </a:r>
          </a:p>
          <a:p>
            <a:endParaRPr lang="en-GB" dirty="0"/>
          </a:p>
        </p:txBody>
      </p:sp>
    </p:spTree>
    <p:extLst>
      <p:ext uri="{BB962C8B-B14F-4D97-AF65-F5344CB8AC3E}">
        <p14:creationId xmlns:p14="http://schemas.microsoft.com/office/powerpoint/2010/main" val="1500939129"/>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76</TotalTime>
  <Words>614</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 Light</vt:lpstr>
      <vt:lpstr>Metropolitan</vt:lpstr>
      <vt:lpstr>Phonics</vt:lpstr>
      <vt:lpstr>Why do we teach phonics?</vt:lpstr>
      <vt:lpstr>PowerPoint Presentation</vt:lpstr>
      <vt:lpstr>How does RWI phonics help your child to read?</vt:lpstr>
      <vt:lpstr>PowerPoint Presentation</vt:lpstr>
      <vt:lpstr>PowerPoint Presentation</vt:lpstr>
      <vt:lpstr>PowerPoint Presentation</vt:lpstr>
      <vt:lpstr>What is Fred talk?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Jayne VAN ROOYEN</dc:creator>
  <cp:lastModifiedBy>Jayne VAN ROOYEN</cp:lastModifiedBy>
  <cp:revision>11</cp:revision>
  <dcterms:created xsi:type="dcterms:W3CDTF">2021-11-14T16:23:48Z</dcterms:created>
  <dcterms:modified xsi:type="dcterms:W3CDTF">2021-11-18T13:20:25Z</dcterms:modified>
</cp:coreProperties>
</file>