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theme/theme4.xml" ContentType="application/vnd.openxmlformats-officedocument.theme+xml"/>
  <Override PartName="/ppt/slideLayouts/slideLayout6.xml" ContentType="application/vnd.openxmlformats-officedocument.presentationml.slideLayout+xml"/>
  <Override PartName="/ppt/theme/theme5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6.xml" ContentType="application/vnd.openxmlformats-officedocument.theme+xml"/>
  <Override PartName="/ppt/slideLayouts/slideLayout9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9" r:id="rId4"/>
    <p:sldMasterId id="2147483671" r:id="rId5"/>
    <p:sldMasterId id="2147483673" r:id="rId6"/>
    <p:sldMasterId id="2147483675" r:id="rId7"/>
    <p:sldMasterId id="2147483677" r:id="rId8"/>
    <p:sldMasterId id="2147483679" r:id="rId9"/>
    <p:sldMasterId id="2147483682" r:id="rId10"/>
  </p:sldMasterIdLst>
  <p:notesMasterIdLst>
    <p:notesMasterId r:id="rId24"/>
  </p:notesMasterIdLst>
  <p:sldIdLst>
    <p:sldId id="296" r:id="rId11"/>
    <p:sldId id="297" r:id="rId12"/>
    <p:sldId id="312" r:id="rId13"/>
    <p:sldId id="313" r:id="rId14"/>
    <p:sldId id="299" r:id="rId15"/>
    <p:sldId id="314" r:id="rId16"/>
    <p:sldId id="300" r:id="rId17"/>
    <p:sldId id="301" r:id="rId18"/>
    <p:sldId id="304" r:id="rId19"/>
    <p:sldId id="316" r:id="rId20"/>
    <p:sldId id="317" r:id="rId21"/>
    <p:sldId id="308" r:id="rId22"/>
    <p:sldId id="318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m Shutkever" initials="SS" lastIdx="1" clrIdx="0">
    <p:extLst>
      <p:ext uri="{19B8F6BF-5375-455C-9EA6-DF929625EA0E}">
        <p15:presenceInfo xmlns:p15="http://schemas.microsoft.com/office/powerpoint/2012/main" userId="Sam Shutkev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07A8"/>
    <a:srgbClr val="E5BC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369" autoAdjust="0"/>
    <p:restoredTop sz="94694"/>
  </p:normalViewPr>
  <p:slideViewPr>
    <p:cSldViewPr snapToGrid="0" snapToObjects="1">
      <p:cViewPr varScale="1">
        <p:scale>
          <a:sx n="73" d="100"/>
          <a:sy n="73" d="100"/>
        </p:scale>
        <p:origin x="118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1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theme" Target="theme/theme1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9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Comic Sans MS" panose="030F0702030302020204" pitchFamily="66" charset="0"/>
              </a:defRPr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Comic Sans MS" panose="030F0702030302020204" pitchFamily="66" charset="0"/>
              </a:defRPr>
            </a:lvl1pPr>
          </a:lstStyle>
          <a:p>
            <a:fld id="{D1BE4B4D-D867-492E-97B2-A4C94167F287}" type="datetimeFigureOut">
              <a:rPr lang="en-GB" smtClean="0"/>
              <a:pPr/>
              <a:t>09/02/2021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Comic Sans MS" panose="030F0702030302020204" pitchFamily="66" charset="0"/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Comic Sans MS" panose="030F0702030302020204" pitchFamily="66" charset="0"/>
              </a:defRPr>
            </a:lvl1pPr>
          </a:lstStyle>
          <a:p>
            <a:fld id="{9A63A521-224D-4C95-824A-3CEFF92EB90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04774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0" y="2511188"/>
            <a:ext cx="5950424" cy="1787857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6600" baseline="0">
                <a:solidFill>
                  <a:schemeClr val="bg1"/>
                </a:solidFill>
                <a:latin typeface="KG Primary Penmanship" panose="02000506000000020003" pitchFamily="2" charset="0"/>
              </a:defRPr>
            </a:lvl1pPr>
          </a:lstStyle>
          <a:p>
            <a:r>
              <a:rPr lang="en-US" dirty="0"/>
              <a:t>TITLE – in caps and saved as a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788181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fld id="{45335E50-1930-44E5-9B14-893AFBD95C69}" type="datetimeFigureOut">
              <a:rPr lang="en-GB" smtClean="0"/>
              <a:pPr/>
              <a:t>09/02/2021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fld id="{108BBDC2-4ED5-4A8D-A28C-1B3F6D2413F0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31270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0854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10901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9737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46388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our turn KS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038082" y="1989208"/>
            <a:ext cx="5703912" cy="3005873"/>
          </a:xfrm>
          <a:prstGeom prst="rect">
            <a:avLst/>
          </a:prstGeom>
        </p:spPr>
        <p:txBody>
          <a:bodyPr anchor="ctr"/>
          <a:lstStyle>
            <a:lvl1pPr algn="ctr">
              <a:defRPr sz="4000" u="none" baseline="0">
                <a:latin typeface="Comic Sans MS" panose="030F0702030302020204" pitchFamily="66" charset="0"/>
              </a:defRPr>
            </a:lvl1pPr>
          </a:lstStyle>
          <a:p>
            <a:r>
              <a:rPr lang="en-US" dirty="0"/>
              <a:t>Have a go at questions 		 on the worksheet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4045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our turn KS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038082" y="1989208"/>
            <a:ext cx="5703912" cy="3005873"/>
          </a:xfrm>
          <a:prstGeom prst="rect">
            <a:avLst/>
          </a:prstGeom>
        </p:spPr>
        <p:txBody>
          <a:bodyPr anchor="ctr"/>
          <a:lstStyle>
            <a:lvl1pPr algn="ctr">
              <a:defRPr baseline="0">
                <a:latin typeface="+mn-lt"/>
              </a:defRPr>
            </a:lvl1pPr>
          </a:lstStyle>
          <a:p>
            <a:r>
              <a:rPr lang="en-US" dirty="0"/>
              <a:t>Have a go at questions 	on the worksheet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44947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9059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5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6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F14EDCB3-CC60-E94C-B25C-4D771CB6495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281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84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1B02BD9-91A9-9F43-BF82-7E7C0E55B94B}"/>
              </a:ext>
            </a:extLst>
          </p:cNvPr>
          <p:cNvSpPr/>
          <p:nvPr userDrawn="1"/>
        </p:nvSpPr>
        <p:spPr>
          <a:xfrm>
            <a:off x="546652" y="606287"/>
            <a:ext cx="7523922" cy="57348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376518" y="6553200"/>
            <a:ext cx="1470211" cy="2420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omic Sans MS" panose="030F0702030302020204" pitchFamily="66" charset="0"/>
            </a:endParaRPr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02C252DA-A0E8-6A49-900E-07188D62BBE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520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1B02BD9-91A9-9F43-BF82-7E7C0E55B94B}"/>
              </a:ext>
            </a:extLst>
          </p:cNvPr>
          <p:cNvSpPr/>
          <p:nvPr userDrawn="1"/>
        </p:nvSpPr>
        <p:spPr>
          <a:xfrm>
            <a:off x="546652" y="606287"/>
            <a:ext cx="7523922" cy="57348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376518" y="6553200"/>
            <a:ext cx="1470211" cy="2420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omic Sans MS" panose="030F0702030302020204" pitchFamily="66" charset="0"/>
            </a:endParaRPr>
          </a:p>
        </p:txBody>
      </p:sp>
      <p:pic>
        <p:nvPicPr>
          <p:cNvPr id="5" name="Picture 4" descr="A picture containing table&#10;&#10;Description automatically generated">
            <a:extLst>
              <a:ext uri="{FF2B5EF4-FFF2-40B4-BE49-F238E27FC236}">
                <a16:creationId xmlns:a16="http://schemas.microsoft.com/office/drawing/2014/main" id="{D3D08606-BA4C-8046-935F-20760BC2766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062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sign with white text&#10;&#10;Description automatically generated">
            <a:extLst>
              <a:ext uri="{FF2B5EF4-FFF2-40B4-BE49-F238E27FC236}">
                <a16:creationId xmlns:a16="http://schemas.microsoft.com/office/drawing/2014/main" id="{E7898E14-59E6-7D4D-8006-F74307CCB98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657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able&#10;&#10;Description automatically generated">
            <a:extLst>
              <a:ext uri="{FF2B5EF4-FFF2-40B4-BE49-F238E27FC236}">
                <a16:creationId xmlns:a16="http://schemas.microsoft.com/office/drawing/2014/main" id="{F33BA71E-3CF0-1E4E-BEEE-6280AD06DDC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557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computer&#10;&#10;Description automatically generated">
            <a:extLst>
              <a:ext uri="{FF2B5EF4-FFF2-40B4-BE49-F238E27FC236}">
                <a16:creationId xmlns:a16="http://schemas.microsoft.com/office/drawing/2014/main" id="{3A3B0A72-DFF8-FC43-8B3B-B0D9C1468E8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347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:a16="http://schemas.microsoft.com/office/drawing/2014/main" id="{27FE0188-803D-CF41-A7C4-56C7E1D1B2A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424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.xml"/><Relationship Id="rId6" Type="http://schemas.openxmlformats.org/officeDocument/2006/relationships/image" Target="../media/image11.png"/><Relationship Id="rId5" Type="http://schemas.openxmlformats.org/officeDocument/2006/relationships/image" Target="../media/image12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4.emf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.xml"/><Relationship Id="rId6" Type="http://schemas.openxmlformats.org/officeDocument/2006/relationships/image" Target="../media/image13.emf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5.xml"/><Relationship Id="rId6" Type="http://schemas.openxmlformats.org/officeDocument/2006/relationships/image" Target="../media/image14.emf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6.xml"/><Relationship Id="rId6" Type="http://schemas.openxmlformats.org/officeDocument/2006/relationships/image" Target="../media/image14.emf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7.xml"/><Relationship Id="rId6" Type="http://schemas.openxmlformats.org/officeDocument/2006/relationships/image" Target="../media/image14.emf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74893"/>
            <a:ext cx="6267231" cy="1908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6398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19354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5550" y="334776"/>
            <a:ext cx="749747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arenR"/>
            </a:pPr>
            <a:r>
              <a:rPr lang="en-GB" sz="2800" dirty="0" smtClean="0">
                <a:latin typeface="Comic Sans MS" panose="030F0702030302020204" pitchFamily="66" charset="0"/>
              </a:rPr>
              <a:t>What comes next: </a:t>
            </a:r>
          </a:p>
          <a:p>
            <a:r>
              <a:rPr lang="en-GB" sz="2800" dirty="0">
                <a:latin typeface="Comic Sans MS" panose="030F0702030302020204" pitchFamily="66" charset="0"/>
              </a:rPr>
              <a:t>	</a:t>
            </a:r>
            <a:r>
              <a:rPr lang="en-GB" sz="2800" dirty="0" smtClean="0">
                <a:latin typeface="Comic Sans MS" panose="030F0702030302020204" pitchFamily="66" charset="0"/>
              </a:rPr>
              <a:t>			short, shorter, ________</a:t>
            </a:r>
            <a:endParaRPr lang="en-GB" sz="2800" dirty="0">
              <a:latin typeface="Comic Sans MS" panose="030F0702030302020204" pitchFamily="66" charset="0"/>
            </a:endParaRPr>
          </a:p>
          <a:p>
            <a:endParaRPr lang="en-GB" sz="2800" dirty="0">
              <a:latin typeface="Comic Sans MS" panose="030F0702030302020204" pitchFamily="66" charset="0"/>
            </a:endParaRPr>
          </a:p>
          <a:p>
            <a:r>
              <a:rPr lang="en-GB" sz="2800" dirty="0">
                <a:latin typeface="Comic Sans MS" panose="030F0702030302020204" pitchFamily="66" charset="0"/>
              </a:rPr>
              <a:t>2</a:t>
            </a:r>
            <a:r>
              <a:rPr lang="en-GB" sz="2800" dirty="0" smtClean="0">
                <a:latin typeface="Comic Sans MS" panose="030F0702030302020204" pitchFamily="66" charset="0"/>
              </a:rPr>
              <a:t>) What comes next:</a:t>
            </a:r>
            <a:endParaRPr lang="en-GB" sz="2800" dirty="0">
              <a:latin typeface="Comic Sans MS" panose="030F0702030302020204" pitchFamily="66" charset="0"/>
            </a:endParaRPr>
          </a:p>
          <a:p>
            <a:r>
              <a:rPr lang="en-GB" sz="2800" dirty="0" smtClean="0">
                <a:latin typeface="Comic Sans MS" panose="030F0702030302020204" pitchFamily="66" charset="0"/>
              </a:rPr>
              <a:t>                   long, longer, _________</a:t>
            </a:r>
            <a:endParaRPr lang="en-GB" sz="2800" dirty="0">
              <a:latin typeface="Comic Sans MS" panose="030F0702030302020204" pitchFamily="66" charset="0"/>
            </a:endParaRPr>
          </a:p>
          <a:p>
            <a:endParaRPr lang="en-GB" sz="2800" dirty="0">
              <a:latin typeface="Comic Sans MS" panose="030F0702030302020204" pitchFamily="66" charset="0"/>
            </a:endParaRPr>
          </a:p>
          <a:p>
            <a:r>
              <a:rPr lang="en-GB" sz="2800" dirty="0">
                <a:latin typeface="Comic Sans MS" panose="030F0702030302020204" pitchFamily="66" charset="0"/>
              </a:rPr>
              <a:t>3</a:t>
            </a:r>
            <a:r>
              <a:rPr lang="en-GB" sz="2800" dirty="0" smtClean="0">
                <a:latin typeface="Comic Sans MS" panose="030F0702030302020204" pitchFamily="66" charset="0"/>
              </a:rPr>
              <a:t>)  </a:t>
            </a:r>
            <a:r>
              <a:rPr lang="en-GB" sz="2800" dirty="0" smtClean="0">
                <a:latin typeface="Comic Sans MS" panose="030F0702030302020204" pitchFamily="66" charset="0"/>
              </a:rPr>
              <a:t>What </a:t>
            </a:r>
            <a:r>
              <a:rPr lang="en-GB" sz="2800" dirty="0" smtClean="0">
                <a:latin typeface="Comic Sans MS" panose="030F0702030302020204" pitchFamily="66" charset="0"/>
              </a:rPr>
              <a:t>word </a:t>
            </a:r>
            <a:r>
              <a:rPr lang="en-GB" sz="2800" dirty="0" smtClean="0">
                <a:latin typeface="Comic Sans MS" panose="030F0702030302020204" pitchFamily="66" charset="0"/>
              </a:rPr>
              <a:t>is </a:t>
            </a:r>
            <a:r>
              <a:rPr lang="en-GB" sz="2800" dirty="0" smtClean="0">
                <a:latin typeface="Comic Sans MS" panose="030F0702030302020204" pitchFamily="66" charset="0"/>
              </a:rPr>
              <a:t>15?   </a:t>
            </a:r>
            <a:r>
              <a:rPr lang="en-GB" sz="2800" dirty="0">
                <a:latin typeface="Comic Sans MS" panose="030F0702030302020204" pitchFamily="66" charset="0"/>
              </a:rPr>
              <a:t>f</a:t>
            </a:r>
            <a:r>
              <a:rPr lang="en-GB" sz="2800" dirty="0" smtClean="0">
                <a:latin typeface="Comic Sans MS" panose="030F0702030302020204" pitchFamily="66" charset="0"/>
              </a:rPr>
              <a:t>ifty     fifteen </a:t>
            </a:r>
            <a:endParaRPr lang="en-GB" sz="2800" dirty="0">
              <a:latin typeface="Comic Sans MS" panose="030F0702030302020204" pitchFamily="66" charset="0"/>
            </a:endParaRPr>
          </a:p>
          <a:p>
            <a:endParaRPr lang="en-GB" sz="2800" dirty="0">
              <a:latin typeface="Comic Sans MS" panose="030F0702030302020204" pitchFamily="66" charset="0"/>
            </a:endParaRPr>
          </a:p>
          <a:p>
            <a:endParaRPr lang="en-GB" sz="2800" dirty="0">
              <a:latin typeface="Comic Sans MS" panose="030F0702030302020204" pitchFamily="66" charset="0"/>
            </a:endParaRPr>
          </a:p>
          <a:p>
            <a:r>
              <a:rPr lang="en-GB" sz="2800" dirty="0">
                <a:latin typeface="Comic Sans MS" panose="030F0702030302020204" pitchFamily="66" charset="0"/>
              </a:rPr>
              <a:t>4</a:t>
            </a:r>
            <a:r>
              <a:rPr lang="en-GB" sz="2800" dirty="0" smtClean="0">
                <a:latin typeface="Comic Sans MS" panose="030F0702030302020204" pitchFamily="66" charset="0"/>
              </a:rPr>
              <a:t>) What do we call this?</a:t>
            </a:r>
            <a:endParaRPr lang="en-GB" sz="2800" dirty="0">
              <a:latin typeface="Comic Sans MS" panose="030F0702030302020204" pitchFamily="66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000" b="97000" l="20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6568" y="4736369"/>
            <a:ext cx="3895437" cy="804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5190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5550" y="334776"/>
            <a:ext cx="749747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arenR"/>
            </a:pPr>
            <a:r>
              <a:rPr lang="en-GB" sz="2800" dirty="0" smtClean="0">
                <a:latin typeface="Comic Sans MS" panose="030F0702030302020204" pitchFamily="66" charset="0"/>
              </a:rPr>
              <a:t>What comes next: </a:t>
            </a:r>
          </a:p>
          <a:p>
            <a:r>
              <a:rPr lang="en-GB" sz="2800" dirty="0">
                <a:latin typeface="Comic Sans MS" panose="030F0702030302020204" pitchFamily="66" charset="0"/>
              </a:rPr>
              <a:t>	</a:t>
            </a:r>
            <a:r>
              <a:rPr lang="en-GB" sz="2800" dirty="0" smtClean="0">
                <a:latin typeface="Comic Sans MS" panose="030F0702030302020204" pitchFamily="66" charset="0"/>
              </a:rPr>
              <a:t>			short, shorter, ________</a:t>
            </a:r>
            <a:endParaRPr lang="en-GB" sz="2800" dirty="0">
              <a:latin typeface="Comic Sans MS" panose="030F0702030302020204" pitchFamily="66" charset="0"/>
            </a:endParaRPr>
          </a:p>
          <a:p>
            <a:endParaRPr lang="en-GB" sz="2800" dirty="0">
              <a:latin typeface="Comic Sans MS" panose="030F0702030302020204" pitchFamily="66" charset="0"/>
            </a:endParaRPr>
          </a:p>
          <a:p>
            <a:r>
              <a:rPr lang="en-GB" sz="2800" dirty="0">
                <a:latin typeface="Comic Sans MS" panose="030F0702030302020204" pitchFamily="66" charset="0"/>
              </a:rPr>
              <a:t>2</a:t>
            </a:r>
            <a:r>
              <a:rPr lang="en-GB" sz="2800" dirty="0" smtClean="0">
                <a:latin typeface="Comic Sans MS" panose="030F0702030302020204" pitchFamily="66" charset="0"/>
              </a:rPr>
              <a:t>) What comes next:</a:t>
            </a:r>
            <a:endParaRPr lang="en-GB" sz="2800" dirty="0">
              <a:latin typeface="Comic Sans MS" panose="030F0702030302020204" pitchFamily="66" charset="0"/>
            </a:endParaRPr>
          </a:p>
          <a:p>
            <a:r>
              <a:rPr lang="en-GB" sz="2800" dirty="0" smtClean="0">
                <a:latin typeface="Comic Sans MS" panose="030F0702030302020204" pitchFamily="66" charset="0"/>
              </a:rPr>
              <a:t>                   long, longer, _________</a:t>
            </a:r>
            <a:endParaRPr lang="en-GB" sz="2800" dirty="0">
              <a:latin typeface="Comic Sans MS" panose="030F0702030302020204" pitchFamily="66" charset="0"/>
            </a:endParaRPr>
          </a:p>
          <a:p>
            <a:endParaRPr lang="en-GB" sz="2800" dirty="0">
              <a:latin typeface="Comic Sans MS" panose="030F0702030302020204" pitchFamily="66" charset="0"/>
            </a:endParaRPr>
          </a:p>
          <a:p>
            <a:r>
              <a:rPr lang="en-GB" sz="2800" dirty="0">
                <a:latin typeface="Comic Sans MS" panose="030F0702030302020204" pitchFamily="66" charset="0"/>
              </a:rPr>
              <a:t>3</a:t>
            </a:r>
            <a:r>
              <a:rPr lang="en-GB" sz="2800" dirty="0" smtClean="0">
                <a:latin typeface="Comic Sans MS" panose="030F0702030302020204" pitchFamily="66" charset="0"/>
              </a:rPr>
              <a:t>)  </a:t>
            </a:r>
            <a:r>
              <a:rPr lang="en-GB" sz="2800" dirty="0" smtClean="0">
                <a:latin typeface="Comic Sans MS" panose="030F0702030302020204" pitchFamily="66" charset="0"/>
              </a:rPr>
              <a:t>What </a:t>
            </a:r>
            <a:r>
              <a:rPr lang="en-GB" sz="2800" dirty="0" smtClean="0">
                <a:latin typeface="Comic Sans MS" panose="030F0702030302020204" pitchFamily="66" charset="0"/>
              </a:rPr>
              <a:t>word </a:t>
            </a:r>
            <a:r>
              <a:rPr lang="en-GB" sz="2800" dirty="0" smtClean="0">
                <a:latin typeface="Comic Sans MS" panose="030F0702030302020204" pitchFamily="66" charset="0"/>
              </a:rPr>
              <a:t>is </a:t>
            </a:r>
            <a:r>
              <a:rPr lang="en-GB" sz="2800" dirty="0" smtClean="0">
                <a:latin typeface="Comic Sans MS" panose="030F0702030302020204" pitchFamily="66" charset="0"/>
              </a:rPr>
              <a:t>15?   </a:t>
            </a:r>
            <a:r>
              <a:rPr lang="en-GB" sz="2800" dirty="0">
                <a:latin typeface="Comic Sans MS" panose="030F0702030302020204" pitchFamily="66" charset="0"/>
              </a:rPr>
              <a:t>f</a:t>
            </a:r>
            <a:r>
              <a:rPr lang="en-GB" sz="2800" dirty="0" smtClean="0">
                <a:latin typeface="Comic Sans MS" panose="030F0702030302020204" pitchFamily="66" charset="0"/>
              </a:rPr>
              <a:t>ifty     fifteen </a:t>
            </a:r>
            <a:endParaRPr lang="en-GB" sz="2800" dirty="0">
              <a:latin typeface="Comic Sans MS" panose="030F0702030302020204" pitchFamily="66" charset="0"/>
            </a:endParaRPr>
          </a:p>
          <a:p>
            <a:endParaRPr lang="en-GB" sz="2800" dirty="0">
              <a:latin typeface="Comic Sans MS" panose="030F0702030302020204" pitchFamily="66" charset="0"/>
            </a:endParaRPr>
          </a:p>
          <a:p>
            <a:endParaRPr lang="en-GB" sz="2800" dirty="0">
              <a:latin typeface="Comic Sans MS" panose="030F0702030302020204" pitchFamily="66" charset="0"/>
            </a:endParaRPr>
          </a:p>
          <a:p>
            <a:r>
              <a:rPr lang="en-GB" sz="2800" dirty="0">
                <a:latin typeface="Comic Sans MS" panose="030F0702030302020204" pitchFamily="66" charset="0"/>
              </a:rPr>
              <a:t>4</a:t>
            </a:r>
            <a:r>
              <a:rPr lang="en-GB" sz="2800" dirty="0" smtClean="0">
                <a:latin typeface="Comic Sans MS" panose="030F0702030302020204" pitchFamily="66" charset="0"/>
              </a:rPr>
              <a:t>) What do we call this?</a:t>
            </a:r>
            <a:endParaRPr lang="en-GB" sz="2800" dirty="0">
              <a:latin typeface="Comic Sans MS" panose="030F0702030302020204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23047" y="758334"/>
            <a:ext cx="21379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chemeClr val="accent1"/>
                </a:solidFill>
                <a:latin typeface="Comic Sans MS" panose="030F0702030302020204" pitchFamily="66" charset="0"/>
              </a:rPr>
              <a:t>shortest</a:t>
            </a:r>
            <a:endParaRPr lang="en-GB" sz="2800" dirty="0">
              <a:solidFill>
                <a:schemeClr val="accent1"/>
              </a:solidFill>
              <a:latin typeface="Comic Sans MS" panose="030F0702030302020204" pitchFamily="66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0" b="97000" l="20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6568" y="4736369"/>
            <a:ext cx="3895437" cy="80484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997776" y="2003022"/>
            <a:ext cx="21379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chemeClr val="accent1"/>
                </a:solidFill>
                <a:latin typeface="Comic Sans MS" panose="030F0702030302020204" pitchFamily="66" charset="0"/>
              </a:rPr>
              <a:t>longest</a:t>
            </a:r>
            <a:endParaRPr lang="en-GB" sz="2800" dirty="0">
              <a:solidFill>
                <a:schemeClr val="accent1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176845" y="4131502"/>
            <a:ext cx="21379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chemeClr val="accent1"/>
                </a:solidFill>
                <a:latin typeface="Comic Sans MS" panose="030F0702030302020204" pitchFamily="66" charset="0"/>
              </a:rPr>
              <a:t>ruler</a:t>
            </a:r>
            <a:endParaRPr lang="en-GB" sz="2800" dirty="0">
              <a:solidFill>
                <a:schemeClr val="accent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5654097" y="2873674"/>
            <a:ext cx="1660663" cy="586853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431654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54667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768784" y="459127"/>
            <a:ext cx="61714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latin typeface="Comic Sans MS" panose="030F0702030302020204" pitchFamily="66" charset="0"/>
              </a:rPr>
              <a:t>Measure length</a:t>
            </a:r>
            <a:endParaRPr lang="en-GB" sz="3200" dirty="0">
              <a:latin typeface="Comic Sans MS" panose="030F0702030302020204" pitchFamily="66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0" b="97000" l="20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075" y="2716500"/>
            <a:ext cx="6888073" cy="142315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286893" y="2475368"/>
            <a:ext cx="2387394" cy="4327313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1181936" y="1705970"/>
            <a:ext cx="0" cy="1569492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991936" y="1705970"/>
            <a:ext cx="0" cy="1569492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32034" y="569225"/>
            <a:ext cx="747045" cy="74704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494553" y="711914"/>
            <a:ext cx="23354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omic Sans MS" panose="030F0702030302020204" pitchFamily="66" charset="0"/>
              </a:rPr>
              <a:t>Have a think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8396" y="5298823"/>
            <a:ext cx="61714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latin typeface="Comic Sans MS" panose="030F0702030302020204" pitchFamily="66" charset="0"/>
              </a:rPr>
              <a:t>The knife is </a:t>
            </a:r>
            <a:r>
              <a:rPr lang="en-GB" sz="3200" dirty="0" smtClean="0">
                <a:latin typeface="Comic Sans MS" panose="030F0702030302020204" pitchFamily="66" charset="0"/>
              </a:rPr>
              <a:t>9 cm</a:t>
            </a:r>
            <a:endParaRPr lang="en-GB" sz="3200" dirty="0">
              <a:latin typeface="Comic Sans MS" panose="030F0702030302020204" pitchFamily="66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615237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1.11111E-6 L -0.14809 -0.3041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413" y="-15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73808" y="394309"/>
            <a:ext cx="61714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latin typeface="Comic Sans MS" panose="030F0702030302020204" pitchFamily="66" charset="0"/>
              </a:rPr>
              <a:t>Measure and compare length</a:t>
            </a:r>
            <a:endParaRPr lang="en-GB" sz="3200" dirty="0">
              <a:latin typeface="Comic Sans MS" panose="030F0702030302020204" pitchFamily="66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0" b="97000" l="20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075" y="2716500"/>
            <a:ext cx="6888073" cy="142315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843493" y="3455577"/>
            <a:ext cx="2581614" cy="223336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289528" y="2423352"/>
            <a:ext cx="2932591" cy="434671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65955" y="2804148"/>
            <a:ext cx="3056032" cy="3635013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>
            <a:off x="1191470" y="1978925"/>
            <a:ext cx="0" cy="1151488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32034" y="1039490"/>
            <a:ext cx="747045" cy="74704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494553" y="1182179"/>
            <a:ext cx="23354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omic Sans MS" panose="030F0702030302020204" pitchFamily="66" charset="0"/>
              </a:rPr>
              <a:t>Have a think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3309150" y="1978925"/>
            <a:ext cx="0" cy="1151488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320091" y="4877230"/>
            <a:ext cx="10029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chemeClr val="accent1"/>
                </a:solidFill>
                <a:latin typeface="Comic Sans MS" panose="030F0702030302020204" pitchFamily="66" charset="0"/>
              </a:rPr>
              <a:t>5 cm</a:t>
            </a:r>
            <a:endParaRPr lang="en-GB" sz="2800" dirty="0">
              <a:solidFill>
                <a:schemeClr val="accent1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3720857" y="1978925"/>
            <a:ext cx="0" cy="1151488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115800" y="4877230"/>
            <a:ext cx="1160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chemeClr val="accent1"/>
                </a:solidFill>
                <a:latin typeface="Comic Sans MS" panose="030F0702030302020204" pitchFamily="66" charset="0"/>
              </a:rPr>
              <a:t>6 cm</a:t>
            </a:r>
            <a:endParaRPr lang="en-GB" sz="2800" dirty="0">
              <a:solidFill>
                <a:schemeClr val="accent1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2453892" y="1978925"/>
            <a:ext cx="0" cy="1151488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645241" y="4877230"/>
            <a:ext cx="12633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chemeClr val="accent1"/>
                </a:solidFill>
                <a:latin typeface="Comic Sans MS" panose="030F0702030302020204" pitchFamily="66" charset="0"/>
              </a:rPr>
              <a:t>3 cm</a:t>
            </a:r>
            <a:endParaRPr lang="en-GB" sz="2800" dirty="0">
              <a:solidFill>
                <a:schemeClr val="accent1"/>
              </a:solidFill>
              <a:latin typeface="Comic Sans MS" panose="030F0702030302020204" pitchFamily="66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396279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decel="50000" autoRev="1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937 -2.59259E-6 L 0.02969 -0.2942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44" y="-1472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4" presetClass="path" presetSubtype="0" decel="50000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3.7037E-7 L -0.2375 -0.27431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875" y="-13727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4" presetClass="path" presetSubtype="0" decel="50000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69 3.33333E-6 L -0.56997 -0.27061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264" y="-13542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Have a go at questions 1 </a:t>
            </a:r>
            <a:r>
              <a:rPr lang="en-GB" dirty="0" smtClean="0"/>
              <a:t>and </a:t>
            </a:r>
            <a:r>
              <a:rPr lang="en-GB" dirty="0" smtClean="0"/>
              <a:t>2 on the worksheet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822426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2034" y="569225"/>
            <a:ext cx="747045" cy="74704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94553" y="711914"/>
            <a:ext cx="23354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omic Sans MS" panose="030F0702030302020204" pitchFamily="66" charset="0"/>
              </a:rPr>
              <a:t>Have a think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000" b="97000" l="20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97680" y="2971992"/>
            <a:ext cx="4874562" cy="100714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000" b="97000" l="20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7272" y="3219708"/>
            <a:ext cx="4874562" cy="10071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-690825" y="353431"/>
            <a:ext cx="61714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latin typeface="Comic Sans MS" panose="030F0702030302020204" pitchFamily="66" charset="0"/>
              </a:rPr>
              <a:t>Which is longer?</a:t>
            </a:r>
            <a:endParaRPr lang="en-GB" sz="3200" dirty="0">
              <a:latin typeface="Comic Sans MS" panose="030F0702030302020204" pitchFamily="66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F05F315-33CC-E54A-B215-1682C423058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5002" t="23074" r="31995" b="33000"/>
          <a:stretch/>
        </p:blipFill>
        <p:spPr>
          <a:xfrm rot="5400000">
            <a:off x="4132479" y="1240798"/>
            <a:ext cx="1379597" cy="389047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16E305C-74D6-B04D-BE5C-284A0FD77D0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9934" t="34426" r="42244" b="42987"/>
          <a:stretch/>
        </p:blipFill>
        <p:spPr>
          <a:xfrm rot="5400000">
            <a:off x="1158941" y="5123910"/>
            <a:ext cx="734524" cy="84334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16E305C-74D6-B04D-BE5C-284A0FD77D0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9934" t="34426" r="42244" b="42987"/>
          <a:stretch/>
        </p:blipFill>
        <p:spPr>
          <a:xfrm rot="5400000">
            <a:off x="1158941" y="4859675"/>
            <a:ext cx="734524" cy="84334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16E305C-74D6-B04D-BE5C-284A0FD77D0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9934" t="34426" r="42244" b="42987"/>
          <a:stretch/>
        </p:blipFill>
        <p:spPr>
          <a:xfrm rot="5400000">
            <a:off x="1158941" y="4595442"/>
            <a:ext cx="734524" cy="84334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16E305C-74D6-B04D-BE5C-284A0FD77D0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9934" t="34426" r="42244" b="42987"/>
          <a:stretch/>
        </p:blipFill>
        <p:spPr>
          <a:xfrm rot="5400000">
            <a:off x="1158941" y="4331209"/>
            <a:ext cx="734524" cy="84334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16E305C-74D6-B04D-BE5C-284A0FD77D0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9934" t="34426" r="42244" b="42987"/>
          <a:stretch/>
        </p:blipFill>
        <p:spPr>
          <a:xfrm rot="5400000">
            <a:off x="1158941" y="4066976"/>
            <a:ext cx="734524" cy="84334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16E305C-74D6-B04D-BE5C-284A0FD77D0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9934" t="34426" r="42244" b="42987"/>
          <a:stretch/>
        </p:blipFill>
        <p:spPr>
          <a:xfrm rot="5400000">
            <a:off x="1158941" y="3802743"/>
            <a:ext cx="734524" cy="84334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16E305C-74D6-B04D-BE5C-284A0FD77D0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9934" t="34426" r="42244" b="42987"/>
          <a:stretch/>
        </p:blipFill>
        <p:spPr>
          <a:xfrm rot="5400000">
            <a:off x="1158941" y="3538510"/>
            <a:ext cx="734524" cy="84334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16E305C-74D6-B04D-BE5C-284A0FD77D0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9934" t="34426" r="42244" b="42987"/>
          <a:stretch/>
        </p:blipFill>
        <p:spPr>
          <a:xfrm rot="5400000">
            <a:off x="1158941" y="3274277"/>
            <a:ext cx="734524" cy="84334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16E305C-74D6-B04D-BE5C-284A0FD77D0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9934" t="34426" r="42244" b="42987"/>
          <a:stretch/>
        </p:blipFill>
        <p:spPr>
          <a:xfrm rot="5400000">
            <a:off x="1158941" y="3010044"/>
            <a:ext cx="734524" cy="84334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16E305C-74D6-B04D-BE5C-284A0FD77D0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9934" t="34426" r="42244" b="42987"/>
          <a:stretch/>
        </p:blipFill>
        <p:spPr>
          <a:xfrm rot="5400000">
            <a:off x="1158941" y="2745811"/>
            <a:ext cx="734524" cy="843342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1947874" y="4474326"/>
            <a:ext cx="61714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latin typeface="Comic Sans MS" panose="030F0702030302020204" pitchFamily="66" charset="0"/>
              </a:rPr>
              <a:t>The </a:t>
            </a:r>
            <a:r>
              <a:rPr lang="en-GB" sz="32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red</a:t>
            </a:r>
            <a:r>
              <a:rPr lang="en-GB" sz="3200" dirty="0" smtClean="0">
                <a:latin typeface="Comic Sans MS" panose="030F0702030302020204" pitchFamily="66" charset="0"/>
              </a:rPr>
              <a:t> tower is </a:t>
            </a:r>
            <a:r>
              <a:rPr lang="en-GB" sz="3200" dirty="0" smtClean="0">
                <a:latin typeface="Comic Sans MS" panose="030F0702030302020204" pitchFamily="66" charset="0"/>
              </a:rPr>
              <a:t>9 cm</a:t>
            </a:r>
            <a:endParaRPr lang="en-GB" sz="3200" dirty="0">
              <a:latin typeface="Comic Sans MS" panose="030F0702030302020204" pitchFamily="66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345523" y="5072820"/>
            <a:ext cx="61714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latin typeface="Comic Sans MS" panose="030F0702030302020204" pitchFamily="66" charset="0"/>
              </a:rPr>
              <a:t>The </a:t>
            </a:r>
            <a:r>
              <a:rPr lang="en-GB" sz="3200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>yellow</a:t>
            </a:r>
            <a:r>
              <a:rPr lang="en-GB" sz="3200" dirty="0" smtClean="0">
                <a:latin typeface="Comic Sans MS" panose="030F0702030302020204" pitchFamily="66" charset="0"/>
              </a:rPr>
              <a:t> tower is </a:t>
            </a:r>
            <a:r>
              <a:rPr lang="en-GB" sz="3200" dirty="0" smtClean="0">
                <a:latin typeface="Comic Sans MS" panose="030F0702030302020204" pitchFamily="66" charset="0"/>
              </a:rPr>
              <a:t>10 cm</a:t>
            </a:r>
            <a:endParaRPr lang="en-GB" sz="3200" dirty="0">
              <a:latin typeface="Comic Sans MS" panose="030F0702030302020204" pitchFamily="66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955274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2034" y="569225"/>
            <a:ext cx="747045" cy="74704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94553" y="711914"/>
            <a:ext cx="23354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omic Sans MS" panose="030F0702030302020204" pitchFamily="66" charset="0"/>
              </a:rPr>
              <a:t>Have a think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000" b="97000" l="20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97680" y="2971992"/>
            <a:ext cx="4874562" cy="100714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000" b="97000" l="20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7272" y="3219708"/>
            <a:ext cx="4874562" cy="10071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-676880" y="381749"/>
            <a:ext cx="61714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latin typeface="Comic Sans MS" panose="030F0702030302020204" pitchFamily="66" charset="0"/>
              </a:rPr>
              <a:t>Which is longer?</a:t>
            </a:r>
            <a:endParaRPr lang="en-GB" sz="3200" dirty="0">
              <a:latin typeface="Comic Sans MS" panose="030F0702030302020204" pitchFamily="66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16E305C-74D6-B04D-BE5C-284A0FD77D0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9934" t="34426" r="42244" b="42987"/>
          <a:stretch/>
        </p:blipFill>
        <p:spPr>
          <a:xfrm rot="5400000">
            <a:off x="1158941" y="5123910"/>
            <a:ext cx="734524" cy="84334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16E305C-74D6-B04D-BE5C-284A0FD77D0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9934" t="34426" r="42244" b="42987"/>
          <a:stretch/>
        </p:blipFill>
        <p:spPr>
          <a:xfrm rot="5400000">
            <a:off x="1158941" y="4859675"/>
            <a:ext cx="734524" cy="84334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16E305C-74D6-B04D-BE5C-284A0FD77D0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9934" t="34426" r="42244" b="42987"/>
          <a:stretch/>
        </p:blipFill>
        <p:spPr>
          <a:xfrm rot="5400000">
            <a:off x="1158941" y="4595442"/>
            <a:ext cx="734524" cy="84334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16E305C-74D6-B04D-BE5C-284A0FD77D0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9934" t="34426" r="42244" b="42987"/>
          <a:stretch/>
        </p:blipFill>
        <p:spPr>
          <a:xfrm rot="5400000">
            <a:off x="1158941" y="4331209"/>
            <a:ext cx="734524" cy="84334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16E305C-74D6-B04D-BE5C-284A0FD77D0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9934" t="34426" r="42244" b="42987"/>
          <a:stretch/>
        </p:blipFill>
        <p:spPr>
          <a:xfrm rot="5400000">
            <a:off x="1158941" y="4066976"/>
            <a:ext cx="734524" cy="84334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16E305C-74D6-B04D-BE5C-284A0FD77D0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9934" t="34426" r="42244" b="42987"/>
          <a:stretch/>
        </p:blipFill>
        <p:spPr>
          <a:xfrm rot="5400000">
            <a:off x="1158941" y="3802743"/>
            <a:ext cx="734524" cy="84334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16E305C-74D6-B04D-BE5C-284A0FD77D0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9934" t="34426" r="42244" b="42987"/>
          <a:stretch/>
        </p:blipFill>
        <p:spPr>
          <a:xfrm rot="5400000">
            <a:off x="1158941" y="3538510"/>
            <a:ext cx="734524" cy="84334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16E305C-74D6-B04D-BE5C-284A0FD77D0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9934" t="34426" r="42244" b="42987"/>
          <a:stretch/>
        </p:blipFill>
        <p:spPr>
          <a:xfrm rot="5400000">
            <a:off x="1158941" y="3274277"/>
            <a:ext cx="734524" cy="84334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16E305C-74D6-B04D-BE5C-284A0FD77D0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9934" t="34426" r="42244" b="42987"/>
          <a:stretch/>
        </p:blipFill>
        <p:spPr>
          <a:xfrm rot="5400000">
            <a:off x="1158941" y="3010044"/>
            <a:ext cx="734524" cy="84334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16E305C-74D6-B04D-BE5C-284A0FD77D0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9934" t="34426" r="42244" b="42987"/>
          <a:stretch/>
        </p:blipFill>
        <p:spPr>
          <a:xfrm rot="5400000">
            <a:off x="1158941" y="2745811"/>
            <a:ext cx="734524" cy="843342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111" y="2386471"/>
            <a:ext cx="1159942" cy="1229795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850" y="2386471"/>
            <a:ext cx="1159942" cy="122979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7589" y="2386471"/>
            <a:ext cx="1159942" cy="1229795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5328" y="2386471"/>
            <a:ext cx="1159942" cy="1229795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3067" y="2386471"/>
            <a:ext cx="1159942" cy="1229795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16E305C-74D6-B04D-BE5C-284A0FD77D0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9934" t="34426" r="42244" b="42987"/>
          <a:stretch/>
        </p:blipFill>
        <p:spPr>
          <a:xfrm rot="5400000">
            <a:off x="1163061" y="2474448"/>
            <a:ext cx="734524" cy="843342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2239582" y="4327443"/>
            <a:ext cx="61714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latin typeface="Comic Sans MS" panose="030F0702030302020204" pitchFamily="66" charset="0"/>
              </a:rPr>
              <a:t>The </a:t>
            </a:r>
            <a:r>
              <a:rPr lang="en-GB" sz="32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red</a:t>
            </a:r>
            <a:r>
              <a:rPr lang="en-GB" sz="3200" dirty="0" smtClean="0">
                <a:latin typeface="Comic Sans MS" panose="030F0702030302020204" pitchFamily="66" charset="0"/>
              </a:rPr>
              <a:t> tower is </a:t>
            </a:r>
            <a:r>
              <a:rPr lang="en-GB" sz="3200" dirty="0" smtClean="0">
                <a:latin typeface="Comic Sans MS" panose="030F0702030302020204" pitchFamily="66" charset="0"/>
              </a:rPr>
              <a:t>10 cm</a:t>
            </a:r>
            <a:endParaRPr lang="en-GB" sz="3200" dirty="0">
              <a:latin typeface="Comic Sans MS" panose="030F0702030302020204" pitchFamily="66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257350" y="4988958"/>
            <a:ext cx="61714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latin typeface="Comic Sans MS" panose="030F0702030302020204" pitchFamily="66" charset="0"/>
              </a:rPr>
              <a:t>The </a:t>
            </a:r>
            <a:r>
              <a:rPr lang="en-GB" sz="3200" dirty="0" smtClean="0">
                <a:solidFill>
                  <a:srgbClr val="F907A8"/>
                </a:solidFill>
                <a:latin typeface="Comic Sans MS" panose="030F0702030302020204" pitchFamily="66" charset="0"/>
              </a:rPr>
              <a:t>pink</a:t>
            </a:r>
            <a:r>
              <a:rPr lang="en-GB" sz="3200" dirty="0" smtClean="0">
                <a:latin typeface="Comic Sans MS" panose="030F0702030302020204" pitchFamily="66" charset="0"/>
              </a:rPr>
              <a:t> tower is </a:t>
            </a:r>
            <a:r>
              <a:rPr lang="en-GB" sz="3200" dirty="0" smtClean="0">
                <a:latin typeface="Comic Sans MS" panose="030F0702030302020204" pitchFamily="66" charset="0"/>
              </a:rPr>
              <a:t>10 cm</a:t>
            </a:r>
            <a:endParaRPr lang="en-GB" sz="3200" dirty="0">
              <a:latin typeface="Comic Sans MS" panose="030F0702030302020204" pitchFamily="66" charset="0"/>
            </a:endParaRP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662283" y="1449313"/>
            <a:ext cx="1371025" cy="946806"/>
          </a:xfrm>
          <a:prstGeom prst="rect">
            <a:avLst/>
          </a:prstGeom>
        </p:spPr>
      </p:pic>
      <p:sp>
        <p:nvSpPr>
          <p:cNvPr id="30" name="Rounded Rectangular Callout 29"/>
          <p:cNvSpPr/>
          <p:nvPr/>
        </p:nvSpPr>
        <p:spPr>
          <a:xfrm>
            <a:off x="3536888" y="1409090"/>
            <a:ext cx="2741042" cy="799927"/>
          </a:xfrm>
          <a:prstGeom prst="wedgeRoundRectCallout">
            <a:avLst>
              <a:gd name="adj1" fmla="val 64603"/>
              <a:gd name="adj2" fmla="val 27310"/>
              <a:gd name="adj3" fmla="val 16667"/>
            </a:avLst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TextBox 30"/>
          <p:cNvSpPr txBox="1"/>
          <p:nvPr/>
        </p:nvSpPr>
        <p:spPr>
          <a:xfrm>
            <a:off x="3500185" y="1439781"/>
            <a:ext cx="27371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latin typeface="Comic Sans MS" panose="030F0702030302020204" pitchFamily="66" charset="0"/>
              </a:rPr>
              <a:t>They are the same length!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25064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30" grpId="0" animBg="1"/>
      <p:bldP spid="3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2034" y="569225"/>
            <a:ext cx="747045" cy="74704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94553" y="711914"/>
            <a:ext cx="23354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omic Sans MS" panose="030F0702030302020204" pitchFamily="66" charset="0"/>
              </a:rPr>
              <a:t>Have a think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000" b="97000" l="20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97680" y="2971992"/>
            <a:ext cx="4874562" cy="100714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000" b="97000" l="20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7272" y="3219708"/>
            <a:ext cx="4874562" cy="10071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-690825" y="396504"/>
            <a:ext cx="61714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latin typeface="Comic Sans MS" panose="030F0702030302020204" pitchFamily="66" charset="0"/>
              </a:rPr>
              <a:t>Which is longer?</a:t>
            </a:r>
            <a:endParaRPr lang="en-GB" sz="3200" dirty="0">
              <a:latin typeface="Comic Sans MS" panose="030F0702030302020204" pitchFamily="66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16E305C-74D6-B04D-BE5C-284A0FD77D0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9934" t="34426" r="42244" b="42987"/>
          <a:stretch/>
        </p:blipFill>
        <p:spPr>
          <a:xfrm rot="5400000">
            <a:off x="1158941" y="5123910"/>
            <a:ext cx="734524" cy="84334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16E305C-74D6-B04D-BE5C-284A0FD77D0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9934" t="34426" r="42244" b="42987"/>
          <a:stretch/>
        </p:blipFill>
        <p:spPr>
          <a:xfrm rot="5400000">
            <a:off x="1158941" y="4859675"/>
            <a:ext cx="734524" cy="84334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16E305C-74D6-B04D-BE5C-284A0FD77D0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9934" t="34426" r="42244" b="42987"/>
          <a:stretch/>
        </p:blipFill>
        <p:spPr>
          <a:xfrm rot="5400000">
            <a:off x="1158941" y="4595442"/>
            <a:ext cx="734524" cy="84334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16E305C-74D6-B04D-BE5C-284A0FD77D0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9934" t="34426" r="42244" b="42987"/>
          <a:stretch/>
        </p:blipFill>
        <p:spPr>
          <a:xfrm rot="5400000">
            <a:off x="1158941" y="4331209"/>
            <a:ext cx="734524" cy="84334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16E305C-74D6-B04D-BE5C-284A0FD77D0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9934" t="34426" r="42244" b="42987"/>
          <a:stretch/>
        </p:blipFill>
        <p:spPr>
          <a:xfrm rot="5400000">
            <a:off x="1158941" y="4066976"/>
            <a:ext cx="734524" cy="84334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16E305C-74D6-B04D-BE5C-284A0FD77D0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9934" t="34426" r="42244" b="42987"/>
          <a:stretch/>
        </p:blipFill>
        <p:spPr>
          <a:xfrm rot="5400000">
            <a:off x="1158941" y="3802743"/>
            <a:ext cx="734524" cy="84334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16E305C-74D6-B04D-BE5C-284A0FD77D0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9934" t="34426" r="42244" b="42987"/>
          <a:stretch/>
        </p:blipFill>
        <p:spPr>
          <a:xfrm rot="5400000">
            <a:off x="1158941" y="3538510"/>
            <a:ext cx="734524" cy="84334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16E305C-74D6-B04D-BE5C-284A0FD77D0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9934" t="34426" r="42244" b="42987"/>
          <a:stretch/>
        </p:blipFill>
        <p:spPr>
          <a:xfrm rot="5400000">
            <a:off x="1158941" y="3274277"/>
            <a:ext cx="734524" cy="84334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16E305C-74D6-B04D-BE5C-284A0FD77D0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9934" t="34426" r="42244" b="42987"/>
          <a:stretch/>
        </p:blipFill>
        <p:spPr>
          <a:xfrm rot="5400000">
            <a:off x="1158941" y="3010044"/>
            <a:ext cx="734524" cy="84334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16E305C-74D6-B04D-BE5C-284A0FD77D0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9934" t="34426" r="42244" b="42987"/>
          <a:stretch/>
        </p:blipFill>
        <p:spPr>
          <a:xfrm rot="5400000">
            <a:off x="1158941" y="2745811"/>
            <a:ext cx="734524" cy="843342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2952111" y="2386471"/>
            <a:ext cx="4130869" cy="1229795"/>
            <a:chOff x="2952111" y="2386471"/>
            <a:chExt cx="4130869" cy="1229795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111" y="2386471"/>
              <a:ext cx="1159942" cy="1229795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49850" y="2386471"/>
              <a:ext cx="1159942" cy="1229795"/>
            </a:xfrm>
            <a:prstGeom prst="rect">
              <a:avLst/>
            </a:prstGeom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47589" y="2386471"/>
              <a:ext cx="1159942" cy="1229795"/>
            </a:xfrm>
            <a:prstGeom prst="rect">
              <a:avLst/>
            </a:prstGeom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45328" y="2386471"/>
              <a:ext cx="1159942" cy="1229795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43067" y="2386471"/>
              <a:ext cx="1159942" cy="1229795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23038" y="2386471"/>
              <a:ext cx="1159942" cy="1229795"/>
            </a:xfrm>
            <a:prstGeom prst="rect">
              <a:avLst/>
            </a:prstGeom>
          </p:spPr>
        </p:pic>
      </p:grpSp>
      <p:sp>
        <p:nvSpPr>
          <p:cNvPr id="28" name="TextBox 27"/>
          <p:cNvSpPr txBox="1"/>
          <p:nvPr/>
        </p:nvSpPr>
        <p:spPr>
          <a:xfrm>
            <a:off x="2147067" y="4322524"/>
            <a:ext cx="61714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latin typeface="Comic Sans MS" panose="030F0702030302020204" pitchFamily="66" charset="0"/>
              </a:rPr>
              <a:t>The </a:t>
            </a:r>
            <a:r>
              <a:rPr lang="en-GB" sz="32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red</a:t>
            </a:r>
            <a:r>
              <a:rPr lang="en-GB" sz="3200" dirty="0" smtClean="0">
                <a:latin typeface="Comic Sans MS" panose="030F0702030302020204" pitchFamily="66" charset="0"/>
              </a:rPr>
              <a:t> tower is </a:t>
            </a:r>
            <a:r>
              <a:rPr lang="en-GB" sz="3200" dirty="0" smtClean="0">
                <a:latin typeface="Comic Sans MS" panose="030F0702030302020204" pitchFamily="66" charset="0"/>
              </a:rPr>
              <a:t>9 cm</a:t>
            </a:r>
            <a:endParaRPr lang="en-GB" sz="3200" dirty="0">
              <a:latin typeface="Comic Sans MS" panose="030F0702030302020204" pitchFamily="66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257350" y="4933106"/>
            <a:ext cx="61714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latin typeface="Comic Sans MS" panose="030F0702030302020204" pitchFamily="66" charset="0"/>
              </a:rPr>
              <a:t>The </a:t>
            </a:r>
            <a:r>
              <a:rPr lang="en-GB" sz="3200" dirty="0" smtClean="0">
                <a:solidFill>
                  <a:srgbClr val="F907A8"/>
                </a:solidFill>
                <a:latin typeface="Comic Sans MS" panose="030F0702030302020204" pitchFamily="66" charset="0"/>
              </a:rPr>
              <a:t>pink</a:t>
            </a:r>
            <a:r>
              <a:rPr lang="en-GB" sz="3200" dirty="0" smtClean="0">
                <a:latin typeface="Comic Sans MS" panose="030F0702030302020204" pitchFamily="66" charset="0"/>
              </a:rPr>
              <a:t> tower is </a:t>
            </a:r>
            <a:r>
              <a:rPr lang="en-GB" sz="3200" dirty="0" smtClean="0">
                <a:latin typeface="Comic Sans MS" panose="030F0702030302020204" pitchFamily="66" charset="0"/>
              </a:rPr>
              <a:t>12 cm</a:t>
            </a:r>
            <a:endParaRPr lang="en-GB" sz="3200" dirty="0">
              <a:latin typeface="Comic Sans MS" panose="030F0702030302020204" pitchFamily="66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128183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Have a go at question 3 on the worksheet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237792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4504" y="5305835"/>
            <a:ext cx="747045" cy="74704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587023" y="5448524"/>
            <a:ext cx="23354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omic Sans MS" panose="030F0702030302020204" pitchFamily="66" charset="0"/>
              </a:rPr>
              <a:t>Have a think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000" b="97000" l="20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97680" y="2971992"/>
            <a:ext cx="4874562" cy="100714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000" b="97000" l="20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7272" y="3219708"/>
            <a:ext cx="4874562" cy="10071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26516" y="403301"/>
            <a:ext cx="78008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Comic Sans MS" panose="030F0702030302020204" pitchFamily="66" charset="0"/>
              </a:rPr>
              <a:t>How can you make them </a:t>
            </a:r>
            <a:r>
              <a:rPr lang="en-GB" sz="2800" dirty="0" smtClean="0">
                <a:latin typeface="Comic Sans MS" panose="030F0702030302020204" pitchFamily="66" charset="0"/>
              </a:rPr>
              <a:t>the same </a:t>
            </a:r>
            <a:r>
              <a:rPr lang="en-GB" sz="2800" dirty="0" smtClean="0">
                <a:latin typeface="Comic Sans MS" panose="030F0702030302020204" pitchFamily="66" charset="0"/>
              </a:rPr>
              <a:t>length?</a:t>
            </a:r>
            <a:endParaRPr lang="en-GB" sz="2800" dirty="0">
              <a:latin typeface="Comic Sans MS" panose="030F0702030302020204" pitchFamily="66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16E305C-74D6-B04D-BE5C-284A0FD77D0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9934" t="34426" r="42244" b="42987"/>
          <a:stretch/>
        </p:blipFill>
        <p:spPr>
          <a:xfrm rot="5400000">
            <a:off x="1158941" y="5123910"/>
            <a:ext cx="734524" cy="84334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16E305C-74D6-B04D-BE5C-284A0FD77D0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9934" t="34426" r="42244" b="42987"/>
          <a:stretch/>
        </p:blipFill>
        <p:spPr>
          <a:xfrm rot="5400000">
            <a:off x="1158941" y="4859675"/>
            <a:ext cx="734524" cy="84334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16E305C-74D6-B04D-BE5C-284A0FD77D0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9934" t="34426" r="42244" b="42987"/>
          <a:stretch/>
        </p:blipFill>
        <p:spPr>
          <a:xfrm rot="5400000">
            <a:off x="1158941" y="4595442"/>
            <a:ext cx="734524" cy="84334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16E305C-74D6-B04D-BE5C-284A0FD77D0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9934" t="34426" r="42244" b="42987"/>
          <a:stretch/>
        </p:blipFill>
        <p:spPr>
          <a:xfrm rot="5400000">
            <a:off x="1158941" y="4331209"/>
            <a:ext cx="734524" cy="84334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16E305C-74D6-B04D-BE5C-284A0FD77D0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9934" t="34426" r="42244" b="42987"/>
          <a:stretch/>
        </p:blipFill>
        <p:spPr>
          <a:xfrm rot="5400000">
            <a:off x="1158941" y="4066976"/>
            <a:ext cx="734524" cy="84334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16E305C-74D6-B04D-BE5C-284A0FD77D0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9934" t="34426" r="42244" b="42987"/>
          <a:stretch/>
        </p:blipFill>
        <p:spPr>
          <a:xfrm rot="5400000">
            <a:off x="1158941" y="3802743"/>
            <a:ext cx="734524" cy="84334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16E305C-74D6-B04D-BE5C-284A0FD77D0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9934" t="34426" r="42244" b="42987"/>
          <a:stretch/>
        </p:blipFill>
        <p:spPr>
          <a:xfrm rot="5400000">
            <a:off x="1158941" y="3538510"/>
            <a:ext cx="734524" cy="84334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16E305C-74D6-B04D-BE5C-284A0FD77D0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9934" t="34426" r="42244" b="42987"/>
          <a:stretch/>
        </p:blipFill>
        <p:spPr>
          <a:xfrm rot="5400000">
            <a:off x="1158941" y="3274277"/>
            <a:ext cx="734524" cy="84334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16E305C-74D6-B04D-BE5C-284A0FD77D0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9934" t="34426" r="42244" b="42987"/>
          <a:stretch/>
        </p:blipFill>
        <p:spPr>
          <a:xfrm rot="5400000">
            <a:off x="1158941" y="3010044"/>
            <a:ext cx="734524" cy="84334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16E305C-74D6-B04D-BE5C-284A0FD77D0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9934" t="34426" r="42244" b="42987"/>
          <a:stretch/>
        </p:blipFill>
        <p:spPr>
          <a:xfrm rot="5400000">
            <a:off x="1158941" y="2745811"/>
            <a:ext cx="734524" cy="843342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111" y="2386471"/>
            <a:ext cx="1159942" cy="1229795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850" y="2386471"/>
            <a:ext cx="1159942" cy="122979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7589" y="2386471"/>
            <a:ext cx="1159942" cy="1229795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5328" y="2386471"/>
            <a:ext cx="1159942" cy="1229795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3067" y="2386471"/>
            <a:ext cx="1159942" cy="1229795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3038" y="2386471"/>
            <a:ext cx="1159942" cy="1229795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2021592" y="4186681"/>
            <a:ext cx="61714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latin typeface="Comic Sans MS" panose="030F0702030302020204" pitchFamily="66" charset="0"/>
              </a:rPr>
              <a:t>The </a:t>
            </a:r>
            <a:r>
              <a:rPr lang="en-GB" sz="32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red</a:t>
            </a:r>
            <a:r>
              <a:rPr lang="en-GB" sz="3200" dirty="0" smtClean="0">
                <a:latin typeface="Comic Sans MS" panose="030F0702030302020204" pitchFamily="66" charset="0"/>
              </a:rPr>
              <a:t> tower is </a:t>
            </a:r>
            <a:r>
              <a:rPr lang="en-GB" sz="3200" dirty="0" smtClean="0">
                <a:latin typeface="Comic Sans MS" panose="030F0702030302020204" pitchFamily="66" charset="0"/>
              </a:rPr>
              <a:t>9 cm</a:t>
            </a:r>
            <a:endParaRPr lang="en-GB" sz="3200" dirty="0">
              <a:latin typeface="Comic Sans MS" panose="030F0702030302020204" pitchFamily="66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184004" y="4765352"/>
            <a:ext cx="61714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latin typeface="Comic Sans MS" panose="030F0702030302020204" pitchFamily="66" charset="0"/>
              </a:rPr>
              <a:t>The </a:t>
            </a:r>
            <a:r>
              <a:rPr lang="en-GB" sz="3200" dirty="0" smtClean="0">
                <a:solidFill>
                  <a:srgbClr val="F907A8"/>
                </a:solidFill>
                <a:latin typeface="Comic Sans MS" panose="030F0702030302020204" pitchFamily="66" charset="0"/>
              </a:rPr>
              <a:t>pink</a:t>
            </a:r>
            <a:r>
              <a:rPr lang="en-GB" sz="3200" dirty="0" smtClean="0">
                <a:latin typeface="Comic Sans MS" panose="030F0702030302020204" pitchFamily="66" charset="0"/>
              </a:rPr>
              <a:t> tower is </a:t>
            </a:r>
            <a:r>
              <a:rPr lang="en-GB" sz="3200" dirty="0" smtClean="0">
                <a:latin typeface="Comic Sans MS" panose="030F0702030302020204" pitchFamily="66" charset="0"/>
              </a:rPr>
              <a:t>12 cm</a:t>
            </a:r>
            <a:endParaRPr lang="en-GB" sz="3200" dirty="0">
              <a:latin typeface="Comic Sans MS" panose="030F0702030302020204" pitchFamily="66" charset="0"/>
            </a:endParaRP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0731" y="1286040"/>
            <a:ext cx="1386858" cy="957740"/>
          </a:xfrm>
          <a:prstGeom prst="rect">
            <a:avLst/>
          </a:prstGeom>
        </p:spPr>
      </p:pic>
      <p:sp>
        <p:nvSpPr>
          <p:cNvPr id="29" name="Rounded Rectangular Callout 28"/>
          <p:cNvSpPr/>
          <p:nvPr/>
        </p:nvSpPr>
        <p:spPr>
          <a:xfrm>
            <a:off x="4226940" y="1447344"/>
            <a:ext cx="2741042" cy="799927"/>
          </a:xfrm>
          <a:prstGeom prst="wedgeRoundRectCallout">
            <a:avLst>
              <a:gd name="adj1" fmla="val -59375"/>
              <a:gd name="adj2" fmla="val 27310"/>
              <a:gd name="adj3" fmla="val 16667"/>
            </a:avLst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TextBox 29"/>
          <p:cNvSpPr txBox="1"/>
          <p:nvPr/>
        </p:nvSpPr>
        <p:spPr>
          <a:xfrm>
            <a:off x="4147589" y="1569987"/>
            <a:ext cx="27371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latin typeface="Comic Sans MS" panose="030F0702030302020204" pitchFamily="66" charset="0"/>
              </a:rPr>
              <a:t>I can add 3 more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116E305C-74D6-B04D-BE5C-284A0FD77D0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9934" t="34426" r="42244" b="42987"/>
          <a:stretch/>
        </p:blipFill>
        <p:spPr>
          <a:xfrm rot="5400000">
            <a:off x="6467160" y="1464046"/>
            <a:ext cx="524085" cy="601727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116E305C-74D6-B04D-BE5C-284A0FD77D0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9934" t="34426" r="42244" b="42987"/>
          <a:stretch/>
        </p:blipFill>
        <p:spPr>
          <a:xfrm rot="5400000">
            <a:off x="1158941" y="2474448"/>
            <a:ext cx="734524" cy="843342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116E305C-74D6-B04D-BE5C-284A0FD77D0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9934" t="34426" r="42244" b="42987"/>
          <a:stretch/>
        </p:blipFill>
        <p:spPr>
          <a:xfrm rot="5400000">
            <a:off x="1158941" y="2175789"/>
            <a:ext cx="734524" cy="843342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116E305C-74D6-B04D-BE5C-284A0FD77D0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9934" t="34426" r="42244" b="42987"/>
          <a:stretch/>
        </p:blipFill>
        <p:spPr>
          <a:xfrm rot="5400000">
            <a:off x="1158941" y="1904426"/>
            <a:ext cx="734524" cy="843342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2100116" y="4202636"/>
            <a:ext cx="61714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latin typeface="Comic Sans MS" panose="030F0702030302020204" pitchFamily="66" charset="0"/>
              </a:rPr>
              <a:t>The </a:t>
            </a:r>
            <a:r>
              <a:rPr lang="en-GB" sz="32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red</a:t>
            </a:r>
            <a:r>
              <a:rPr lang="en-GB" sz="3200" dirty="0" smtClean="0">
                <a:latin typeface="Comic Sans MS" panose="030F0702030302020204" pitchFamily="66" charset="0"/>
              </a:rPr>
              <a:t> tower is </a:t>
            </a:r>
            <a:r>
              <a:rPr lang="en-GB" sz="3200" dirty="0" smtClean="0">
                <a:latin typeface="Comic Sans MS" panose="030F0702030302020204" pitchFamily="66" charset="0"/>
              </a:rPr>
              <a:t>12 cm</a:t>
            </a:r>
            <a:endParaRPr lang="en-GB" sz="3200" dirty="0">
              <a:latin typeface="Comic Sans MS" panose="030F0702030302020204" pitchFamily="66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381576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5" grpId="0"/>
      <p:bldP spid="29" grpId="0" animBg="1"/>
      <p:bldP spid="30" grpId="0"/>
      <p:bldP spid="3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5|10.2|14.5|8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2|8.3|9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3.5|6.2|3.1|2|5.7|7.7|1.1|6.5|0.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1.1|5.2|8.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.9|4.3|5.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2.5|4.2|7.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8|15.7|10.7|1.9|1.5|6|0.8"/>
</p:tagLst>
</file>

<file path=ppt/theme/theme1.xml><?xml version="1.0" encoding="utf-8"?>
<a:theme xmlns:a="http://schemas.openxmlformats.org/drawingml/2006/main" name="Title slid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Get ready titl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Get ready question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t's learn titl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Let's learn slid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Your tur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Your turn activity less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10DC92D10A6294EB2D3BAE7684BF2FC" ma:contentTypeVersion="7" ma:contentTypeDescription="Create a new document." ma:contentTypeScope="" ma:versionID="d1bbd0e7118b8034b1837b1a97a3e8b1">
  <xsd:schema xmlns:xsd="http://www.w3.org/2001/XMLSchema" xmlns:xs="http://www.w3.org/2001/XMLSchema" xmlns:p="http://schemas.microsoft.com/office/2006/metadata/properties" xmlns:ns3="522d4c35-b548-4432-90ae-af4376e1c4b4" targetNamespace="http://schemas.microsoft.com/office/2006/metadata/properties" ma:root="true" ma:fieldsID="6327414cb3b5f93d160f991d0b6625f7" ns3:_="">
    <xsd:import namespace="522d4c35-b548-4432-90ae-af4376e1c4b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22d4c35-b548-4432-90ae-af4376e1c4b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1727757-3061-47D3-99FD-9493F136DC43}">
  <ds:schemaRefs>
    <ds:schemaRef ds:uri="http://schemas.microsoft.com/office/2006/documentManagement/types"/>
    <ds:schemaRef ds:uri="http://purl.org/dc/terms/"/>
    <ds:schemaRef ds:uri="522d4c35-b548-4432-90ae-af4376e1c4b4"/>
    <ds:schemaRef ds:uri="http://schemas.microsoft.com/office/2006/metadata/properti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EFA976BF-BA58-4DED-B6CD-0D8A580477C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72645BB-C536-4612-8AE4-E740337A994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22d4c35-b548-4432-90ae-af4376e1c4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5554</TotalTime>
  <Words>152</Words>
  <Application>Microsoft Office PowerPoint</Application>
  <PresentationFormat>On-screen Show (4:3)</PresentationFormat>
  <Paragraphs>52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13</vt:i4>
      </vt:variant>
    </vt:vector>
  </HeadingPairs>
  <TitlesOfParts>
    <vt:vector size="24" baseType="lpstr">
      <vt:lpstr>Arial</vt:lpstr>
      <vt:lpstr>Calibri</vt:lpstr>
      <vt:lpstr>Comic Sans MS</vt:lpstr>
      <vt:lpstr>KG Primary Penmanship</vt:lpstr>
      <vt:lpstr>Title slide</vt:lpstr>
      <vt:lpstr>Get ready title</vt:lpstr>
      <vt:lpstr>Get ready questions</vt:lpstr>
      <vt:lpstr>Let's learn title</vt:lpstr>
      <vt:lpstr>Let's learn slides</vt:lpstr>
      <vt:lpstr>Your turn</vt:lpstr>
      <vt:lpstr>Your turn activity lesson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Have a go at questions 1 and 2 on the worksheet</vt:lpstr>
      <vt:lpstr>PowerPoint Presentation</vt:lpstr>
      <vt:lpstr>PowerPoint Presentation</vt:lpstr>
      <vt:lpstr>PowerPoint Presentation</vt:lpstr>
      <vt:lpstr>Have a go at question 3 on the worksheet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Catherine Clarke</dc:creator>
  <cp:lastModifiedBy>User</cp:lastModifiedBy>
  <cp:revision>229</cp:revision>
  <dcterms:created xsi:type="dcterms:W3CDTF">2019-07-05T11:02:13Z</dcterms:created>
  <dcterms:modified xsi:type="dcterms:W3CDTF">2021-02-09T16:45:27Z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0x010100810DC92D10A6294EB2D3BAE7684BF2FC</vt:lpwstr>
  </property>
</Properties>
</file>