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75" r:id="rId3"/>
    <p:sldId id="276" r:id="rId4"/>
    <p:sldId id="277" r:id="rId5"/>
    <p:sldId id="278" r:id="rId6"/>
    <p:sldId id="279" r:id="rId7"/>
    <p:sldId id="280" r:id="rId8"/>
    <p:sldId id="267" r:id="rId9"/>
  </p:sldIdLst>
  <p:sldSz cx="9144000" cy="6858000" type="screen4x3"/>
  <p:notesSz cx="6858000" cy="9144000"/>
  <p:embeddedFontLst>
    <p:embeddedFont>
      <p:font typeface="Twinkl" panose="020B0604020202020204"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43A"/>
    <a:srgbClr val="C0DFC3"/>
    <a:srgbClr val="BAD1BE"/>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69" d="100"/>
          <a:sy n="69" d="100"/>
        </p:scale>
        <p:origin x="1184" y="4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twinkl.co.uk/resources/home-key-stage-1-subjects/history/history-victorian-time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97D8657D-F7A4-40B8-B8C6-EF116BD63568}"/>
              </a:ext>
            </a:extLst>
          </p:cNvPr>
          <p:cNvSpPr/>
          <p:nvPr/>
        </p:nvSpPr>
        <p:spPr>
          <a:xfrm>
            <a:off x="591567" y="1946961"/>
            <a:ext cx="5671225" cy="2831597"/>
          </a:xfrm>
          <a:prstGeom prst="roundRect">
            <a:avLst>
              <a:gd name="adj" fmla="val 8694"/>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3E781B-A3E2-472B-9160-0351160EF1A5}"/>
              </a:ext>
            </a:extLst>
          </p:cNvPr>
          <p:cNvSpPr>
            <a:spLocks noGrp="1"/>
          </p:cNvSpPr>
          <p:nvPr>
            <p:ph type="title"/>
          </p:nvPr>
        </p:nvSpPr>
        <p:spPr>
          <a:xfrm>
            <a:off x="437746" y="603115"/>
            <a:ext cx="8268510" cy="870086"/>
          </a:xfrm>
          <a:solidFill>
            <a:srgbClr val="11743A"/>
          </a:solidFill>
        </p:spPr>
        <p:txBody>
          <a:bodyPr/>
          <a:lstStyle/>
          <a:p>
            <a:r>
              <a:rPr lang="en-GB" sz="3600" dirty="0">
                <a:solidFill>
                  <a:schemeClr val="bg1"/>
                </a:solidFill>
              </a:rPr>
              <a:t>The Engineer</a:t>
            </a:r>
          </a:p>
        </p:txBody>
      </p:sp>
      <p:sp>
        <p:nvSpPr>
          <p:cNvPr id="3" name="Rectangle 2">
            <a:hlinkClick r:id="rId2"/>
            <a:extLst>
              <a:ext uri="{FF2B5EF4-FFF2-40B4-BE49-F238E27FC236}">
                <a16:creationId xmlns:a16="http://schemas.microsoft.com/office/drawing/2014/main" id="{1A18D5C7-00FB-42F3-99B5-E9D969E07C87}"/>
              </a:ext>
            </a:extLst>
          </p:cNvPr>
          <p:cNvSpPr/>
          <p:nvPr/>
        </p:nvSpPr>
        <p:spPr>
          <a:xfrm>
            <a:off x="8456103" y="6635692"/>
            <a:ext cx="687897"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49896F0C-A67A-4E57-B9DA-50555E1E44B7}"/>
              </a:ext>
            </a:extLst>
          </p:cNvPr>
          <p:cNvSpPr txBox="1"/>
          <p:nvPr/>
        </p:nvSpPr>
        <p:spPr>
          <a:xfrm>
            <a:off x="737482" y="2072275"/>
            <a:ext cx="3920247" cy="2893100"/>
          </a:xfrm>
          <a:prstGeom prst="rect">
            <a:avLst/>
          </a:prstGeom>
          <a:noFill/>
        </p:spPr>
        <p:txBody>
          <a:bodyPr wrap="square" rtlCol="0">
            <a:spAutoFit/>
          </a:bodyPr>
          <a:lstStyle/>
          <a:p>
            <a:pPr algn="just">
              <a:lnSpc>
                <a:spcPct val="100000"/>
              </a:lnSpc>
              <a:spcBef>
                <a:spcPct val="0"/>
              </a:spcBef>
              <a:buFontTx/>
              <a:buNone/>
            </a:pPr>
            <a:r>
              <a:rPr lang="en-GB" altLang="en-US" dirty="0"/>
              <a:t>George Stephenson was born on 9</a:t>
            </a:r>
            <a:r>
              <a:rPr lang="en-GB" altLang="en-US" baseline="30000" dirty="0"/>
              <a:t>th</a:t>
            </a:r>
            <a:r>
              <a:rPr lang="en-GB" altLang="en-US" dirty="0"/>
              <a:t> June 1781 in Northumberland in the UK.</a:t>
            </a:r>
          </a:p>
          <a:p>
            <a:pPr algn="just">
              <a:lnSpc>
                <a:spcPct val="100000"/>
              </a:lnSpc>
              <a:spcBef>
                <a:spcPts val="1200"/>
              </a:spcBef>
              <a:buFontTx/>
              <a:buNone/>
            </a:pPr>
            <a:r>
              <a:rPr lang="en-GB" altLang="en-US" dirty="0"/>
              <a:t>His father worked in the coalmine and so did George.</a:t>
            </a:r>
          </a:p>
          <a:p>
            <a:pPr algn="just">
              <a:lnSpc>
                <a:spcPct val="100000"/>
              </a:lnSpc>
              <a:spcBef>
                <a:spcPts val="1200"/>
              </a:spcBef>
              <a:buFontTx/>
              <a:buNone/>
            </a:pPr>
            <a:r>
              <a:rPr lang="en-GB" altLang="en-US" dirty="0"/>
              <a:t>He didn’t go to school but when he was 18 years old, George taught himself to read and write.</a:t>
            </a:r>
          </a:p>
          <a:p>
            <a:endParaRPr lang="en-GB" dirty="0"/>
          </a:p>
        </p:txBody>
      </p:sp>
      <p:sp>
        <p:nvSpPr>
          <p:cNvPr id="7" name="Rectangle: Rounded Corners 6">
            <a:extLst>
              <a:ext uri="{FF2B5EF4-FFF2-40B4-BE49-F238E27FC236}">
                <a16:creationId xmlns:a16="http://schemas.microsoft.com/office/drawing/2014/main" id="{3270B6C2-3B7E-4197-BE3F-3F98B2796217}"/>
              </a:ext>
            </a:extLst>
          </p:cNvPr>
          <p:cNvSpPr/>
          <p:nvPr/>
        </p:nvSpPr>
        <p:spPr>
          <a:xfrm>
            <a:off x="4891193" y="1728692"/>
            <a:ext cx="3392809" cy="4263842"/>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359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3F93A34E-D922-4100-989E-FCEC80978882}"/>
              </a:ext>
            </a:extLst>
          </p:cNvPr>
          <p:cNvSpPr/>
          <p:nvPr/>
        </p:nvSpPr>
        <p:spPr>
          <a:xfrm>
            <a:off x="1694049" y="5150577"/>
            <a:ext cx="6762054" cy="863355"/>
          </a:xfrm>
          <a:prstGeom prst="roundRect">
            <a:avLst/>
          </a:prstGeom>
          <a:solidFill>
            <a:schemeClr val="bg1"/>
          </a:solidFill>
          <a:ln w="3810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ltLang="en-US" dirty="0">
                <a:solidFill>
                  <a:schemeClr val="tx1"/>
                </a:solidFill>
              </a:rPr>
              <a:t>The Blücher was named after the Prussian general who led his army against Napoleon I in a number of battles.</a:t>
            </a:r>
            <a:endParaRPr lang="en-GB" dirty="0"/>
          </a:p>
        </p:txBody>
      </p:sp>
      <p:sp>
        <p:nvSpPr>
          <p:cNvPr id="6" name="Rectangle: Rounded Corners 5">
            <a:extLst>
              <a:ext uri="{FF2B5EF4-FFF2-40B4-BE49-F238E27FC236}">
                <a16:creationId xmlns:a16="http://schemas.microsoft.com/office/drawing/2014/main" id="{9173301D-B5F9-46CC-B0B6-7D8158CF960B}"/>
              </a:ext>
            </a:extLst>
          </p:cNvPr>
          <p:cNvSpPr/>
          <p:nvPr/>
        </p:nvSpPr>
        <p:spPr>
          <a:xfrm>
            <a:off x="591567" y="1681753"/>
            <a:ext cx="5671225" cy="1045222"/>
          </a:xfrm>
          <a:prstGeom prst="roundRect">
            <a:avLst>
              <a:gd name="adj" fmla="val 8694"/>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a:extLst>
              <a:ext uri="{FF2B5EF4-FFF2-40B4-BE49-F238E27FC236}">
                <a16:creationId xmlns:a16="http://schemas.microsoft.com/office/drawing/2014/main" id="{6DFC8176-6F6D-4773-952D-5EBD35ACF9D5}"/>
              </a:ext>
            </a:extLst>
          </p:cNvPr>
          <p:cNvSpPr txBox="1">
            <a:spLocks/>
          </p:cNvSpPr>
          <p:nvPr/>
        </p:nvSpPr>
        <p:spPr>
          <a:xfrm>
            <a:off x="437746" y="603115"/>
            <a:ext cx="8268510" cy="870086"/>
          </a:xfrm>
          <a:prstGeom prst="roundRect">
            <a:avLst>
              <a:gd name="adj" fmla="val 9641"/>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The First Steam Railway Locomotive</a:t>
            </a:r>
          </a:p>
        </p:txBody>
      </p:sp>
      <p:sp>
        <p:nvSpPr>
          <p:cNvPr id="4" name="Rectangle 3">
            <a:hlinkClick r:id="rId2"/>
            <a:extLst>
              <a:ext uri="{FF2B5EF4-FFF2-40B4-BE49-F238E27FC236}">
                <a16:creationId xmlns:a16="http://schemas.microsoft.com/office/drawing/2014/main" id="{03F76D05-D009-4340-A7DA-6FBB89B7C69A}"/>
              </a:ext>
            </a:extLst>
          </p:cNvPr>
          <p:cNvSpPr/>
          <p:nvPr/>
        </p:nvSpPr>
        <p:spPr>
          <a:xfrm>
            <a:off x="8456103" y="6635692"/>
            <a:ext cx="687897"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07BCE2E-1008-44E3-9B37-324B980F8B5E}"/>
              </a:ext>
            </a:extLst>
          </p:cNvPr>
          <p:cNvSpPr/>
          <p:nvPr/>
        </p:nvSpPr>
        <p:spPr>
          <a:xfrm>
            <a:off x="5142308" y="1535652"/>
            <a:ext cx="3426903" cy="2208179"/>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88482EC-2268-4F0C-840E-875718375EA6}"/>
              </a:ext>
            </a:extLst>
          </p:cNvPr>
          <p:cNvSpPr txBox="1"/>
          <p:nvPr/>
        </p:nvSpPr>
        <p:spPr>
          <a:xfrm>
            <a:off x="652513" y="1741693"/>
            <a:ext cx="4657154" cy="1200329"/>
          </a:xfrm>
          <a:prstGeom prst="rect">
            <a:avLst/>
          </a:prstGeom>
          <a:noFill/>
        </p:spPr>
        <p:txBody>
          <a:bodyPr wrap="square" rtlCol="0">
            <a:spAutoFit/>
          </a:bodyPr>
          <a:lstStyle/>
          <a:p>
            <a:pPr>
              <a:lnSpc>
                <a:spcPct val="100000"/>
              </a:lnSpc>
              <a:spcBef>
                <a:spcPct val="0"/>
              </a:spcBef>
              <a:buFontTx/>
              <a:buNone/>
            </a:pPr>
            <a:r>
              <a:rPr lang="en-GB" altLang="en-US" dirty="0"/>
              <a:t>George worked at different coalmines (collieries) and was made ‘chief mechanic’ at Killingworth Colliery. </a:t>
            </a:r>
          </a:p>
          <a:p>
            <a:endParaRPr lang="en-GB" dirty="0"/>
          </a:p>
        </p:txBody>
      </p:sp>
      <p:sp>
        <p:nvSpPr>
          <p:cNvPr id="9" name="Rectangle 8">
            <a:extLst>
              <a:ext uri="{FF2B5EF4-FFF2-40B4-BE49-F238E27FC236}">
                <a16:creationId xmlns:a16="http://schemas.microsoft.com/office/drawing/2014/main" id="{3773166D-2528-4EFB-B3D0-168117ACCFD7}"/>
              </a:ext>
            </a:extLst>
          </p:cNvPr>
          <p:cNvSpPr/>
          <p:nvPr/>
        </p:nvSpPr>
        <p:spPr>
          <a:xfrm>
            <a:off x="602179" y="2707593"/>
            <a:ext cx="7907604" cy="2185214"/>
          </a:xfrm>
          <a:prstGeom prst="rect">
            <a:avLst/>
          </a:prstGeom>
        </p:spPr>
        <p:txBody>
          <a:bodyPr wrap="square">
            <a:spAutoFit/>
          </a:bodyPr>
          <a:lstStyle/>
          <a:p>
            <a:pPr>
              <a:lnSpc>
                <a:spcPct val="100000"/>
              </a:lnSpc>
              <a:spcBef>
                <a:spcPct val="0"/>
              </a:spcBef>
              <a:buFontTx/>
              <a:buNone/>
            </a:pPr>
            <a:r>
              <a:rPr lang="en-GB" dirty="0"/>
              <a:t>In 1814, George built a locomotive - a                                                                       vehicle to run on a railway. He named it                                                          </a:t>
            </a:r>
            <a:r>
              <a:rPr lang="en-GB" altLang="en-US" dirty="0"/>
              <a:t>‘Blücher’ </a:t>
            </a:r>
            <a:r>
              <a:rPr lang="en-GB" dirty="0"/>
              <a:t>and it was used to transport coal.                                                              This could travel at four miles per hour.</a:t>
            </a:r>
          </a:p>
          <a:p>
            <a:pPr>
              <a:lnSpc>
                <a:spcPct val="100000"/>
              </a:lnSpc>
              <a:spcBef>
                <a:spcPts val="1200"/>
              </a:spcBef>
              <a:buFontTx/>
              <a:buNone/>
            </a:pPr>
            <a:r>
              <a:rPr lang="en-GB" dirty="0"/>
              <a:t>Over time, George made improvements to the steam system and increased the pulling power of the engine. He had made the first steam railway locomotive.</a:t>
            </a:r>
            <a:endParaRPr lang="en-GB" altLang="en-US" dirty="0"/>
          </a:p>
        </p:txBody>
      </p:sp>
      <p:sp>
        <p:nvSpPr>
          <p:cNvPr id="10" name="Oval 9">
            <a:extLst>
              <a:ext uri="{FF2B5EF4-FFF2-40B4-BE49-F238E27FC236}">
                <a16:creationId xmlns:a16="http://schemas.microsoft.com/office/drawing/2014/main" id="{3CA0E9EB-0ABD-4EBC-924D-2104C6F12279}"/>
              </a:ext>
            </a:extLst>
          </p:cNvPr>
          <p:cNvSpPr/>
          <p:nvPr/>
        </p:nvSpPr>
        <p:spPr>
          <a:xfrm>
            <a:off x="591567" y="4864534"/>
            <a:ext cx="1559859" cy="1468999"/>
          </a:xfrm>
          <a:prstGeom prst="ellipse">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Did You Know…?</a:t>
            </a:r>
          </a:p>
        </p:txBody>
      </p:sp>
      <p:sp>
        <p:nvSpPr>
          <p:cNvPr id="12" name="TextBox 11">
            <a:extLst>
              <a:ext uri="{FF2B5EF4-FFF2-40B4-BE49-F238E27FC236}">
                <a16:creationId xmlns:a16="http://schemas.microsoft.com/office/drawing/2014/main" id="{683A0F58-0E71-438E-8360-7AADB8CBD90E}"/>
              </a:ext>
            </a:extLst>
          </p:cNvPr>
          <p:cNvSpPr txBox="1"/>
          <p:nvPr/>
        </p:nvSpPr>
        <p:spPr>
          <a:xfrm>
            <a:off x="5732593" y="3707451"/>
            <a:ext cx="3219610" cy="646331"/>
          </a:xfrm>
          <a:prstGeom prst="rect">
            <a:avLst/>
          </a:prstGeom>
          <a:noFill/>
          <a:ln>
            <a:noFill/>
          </a:ln>
        </p:spPr>
        <p:txBody>
          <a:bodyPr wrap="square" rtlCol="0">
            <a:spAutoFit/>
          </a:bodyPr>
          <a:lstStyle/>
          <a:p>
            <a:r>
              <a:rPr lang="en-GB" altLang="en-US" sz="1700" b="1" dirty="0">
                <a:solidFill>
                  <a:sysClr val="windowText" lastClr="000000"/>
                </a:solidFill>
              </a:rPr>
              <a:t>Killingworth Colliery </a:t>
            </a:r>
          </a:p>
          <a:p>
            <a:endParaRPr lang="en-GB" dirty="0"/>
          </a:p>
        </p:txBody>
      </p:sp>
    </p:spTree>
    <p:extLst>
      <p:ext uri="{BB962C8B-B14F-4D97-AF65-F5344CB8AC3E}">
        <p14:creationId xmlns:p14="http://schemas.microsoft.com/office/powerpoint/2010/main" val="6325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1A62916-E954-4CB2-B8DE-4DF52CD6082B}"/>
              </a:ext>
            </a:extLst>
          </p:cNvPr>
          <p:cNvSpPr txBox="1">
            <a:spLocks/>
          </p:cNvSpPr>
          <p:nvPr/>
        </p:nvSpPr>
        <p:spPr>
          <a:xfrm>
            <a:off x="437746" y="603115"/>
            <a:ext cx="8268510" cy="870086"/>
          </a:xfrm>
          <a:prstGeom prst="roundRect">
            <a:avLst>
              <a:gd name="adj" fmla="val 9641"/>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The First Public Railway</a:t>
            </a:r>
            <a:endParaRPr lang="en-GB" sz="1600" dirty="0">
              <a:solidFill>
                <a:schemeClr val="bg1"/>
              </a:solidFill>
            </a:endParaRPr>
          </a:p>
        </p:txBody>
      </p:sp>
      <p:sp>
        <p:nvSpPr>
          <p:cNvPr id="4" name="Rectangle 3">
            <a:hlinkClick r:id="rId2"/>
            <a:extLst>
              <a:ext uri="{FF2B5EF4-FFF2-40B4-BE49-F238E27FC236}">
                <a16:creationId xmlns:a16="http://schemas.microsoft.com/office/drawing/2014/main" id="{B09CFCC3-105E-4556-B00F-91305E2DFDF2}"/>
              </a:ext>
            </a:extLst>
          </p:cNvPr>
          <p:cNvSpPr/>
          <p:nvPr/>
        </p:nvSpPr>
        <p:spPr>
          <a:xfrm>
            <a:off x="8456103" y="6635692"/>
            <a:ext cx="687897"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1D4454E3-9559-4F26-A93D-FF9C75BE8365}"/>
              </a:ext>
            </a:extLst>
          </p:cNvPr>
          <p:cNvSpPr/>
          <p:nvPr/>
        </p:nvSpPr>
        <p:spPr>
          <a:xfrm>
            <a:off x="645376" y="1645581"/>
            <a:ext cx="5671225" cy="1646580"/>
          </a:xfrm>
          <a:prstGeom prst="roundRect">
            <a:avLst>
              <a:gd name="adj" fmla="val 8694"/>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F8ED4968-3F91-4897-ADB9-E33543DD67F5}"/>
              </a:ext>
            </a:extLst>
          </p:cNvPr>
          <p:cNvSpPr/>
          <p:nvPr/>
        </p:nvSpPr>
        <p:spPr>
          <a:xfrm>
            <a:off x="5110859" y="1591510"/>
            <a:ext cx="3426903" cy="2208179"/>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2522A43-BE5E-46A8-8DC7-9338F8D37B31}"/>
              </a:ext>
            </a:extLst>
          </p:cNvPr>
          <p:cNvSpPr txBox="1"/>
          <p:nvPr/>
        </p:nvSpPr>
        <p:spPr>
          <a:xfrm>
            <a:off x="739776" y="1750126"/>
            <a:ext cx="4209418" cy="1754326"/>
          </a:xfrm>
          <a:prstGeom prst="rect">
            <a:avLst/>
          </a:prstGeom>
          <a:noFill/>
        </p:spPr>
        <p:txBody>
          <a:bodyPr wrap="square" rtlCol="0">
            <a:spAutoFit/>
          </a:bodyPr>
          <a:lstStyle/>
          <a:p>
            <a:pPr algn="just">
              <a:lnSpc>
                <a:spcPct val="100000"/>
              </a:lnSpc>
              <a:spcBef>
                <a:spcPct val="0"/>
              </a:spcBef>
              <a:buFontTx/>
              <a:buNone/>
            </a:pPr>
            <a:r>
              <a:rPr lang="en-GB" altLang="en-US" dirty="0"/>
              <a:t>In 1821, George was asked to be the engineer for the new railway being built, which would run from Stockton to Darlington. His son, Robert, worked with him.</a:t>
            </a:r>
          </a:p>
          <a:p>
            <a:pPr algn="just"/>
            <a:endParaRPr lang="en-GB" dirty="0"/>
          </a:p>
        </p:txBody>
      </p:sp>
      <p:sp>
        <p:nvSpPr>
          <p:cNvPr id="9" name="TextBox 8">
            <a:extLst>
              <a:ext uri="{FF2B5EF4-FFF2-40B4-BE49-F238E27FC236}">
                <a16:creationId xmlns:a16="http://schemas.microsoft.com/office/drawing/2014/main" id="{CAB04069-A968-4E45-8951-E5B80BF336D8}"/>
              </a:ext>
            </a:extLst>
          </p:cNvPr>
          <p:cNvSpPr txBox="1"/>
          <p:nvPr/>
        </p:nvSpPr>
        <p:spPr>
          <a:xfrm>
            <a:off x="5326575" y="3799689"/>
            <a:ext cx="3295587" cy="1154162"/>
          </a:xfrm>
          <a:prstGeom prst="rect">
            <a:avLst/>
          </a:prstGeom>
          <a:noFill/>
          <a:ln>
            <a:noFill/>
          </a:ln>
        </p:spPr>
        <p:txBody>
          <a:bodyPr wrap="square" rtlCol="0">
            <a:spAutoFit/>
          </a:bodyPr>
          <a:lstStyle/>
          <a:p>
            <a:pPr algn="ctr">
              <a:lnSpc>
                <a:spcPct val="100000"/>
              </a:lnSpc>
              <a:spcBef>
                <a:spcPct val="0"/>
              </a:spcBef>
              <a:buFontTx/>
              <a:buNone/>
            </a:pPr>
            <a:r>
              <a:rPr lang="en-GB" altLang="en-US" sz="1700" b="1" dirty="0"/>
              <a:t>Opening Day of the Stockton to Darlington Railway by Ron Embleton</a:t>
            </a:r>
          </a:p>
          <a:p>
            <a:pPr algn="ctr"/>
            <a:endParaRPr lang="en-GB" dirty="0"/>
          </a:p>
        </p:txBody>
      </p:sp>
      <p:sp>
        <p:nvSpPr>
          <p:cNvPr id="10" name="TextBox 9">
            <a:extLst>
              <a:ext uri="{FF2B5EF4-FFF2-40B4-BE49-F238E27FC236}">
                <a16:creationId xmlns:a16="http://schemas.microsoft.com/office/drawing/2014/main" id="{D9C22FE9-6FB7-47DD-8F89-B43D746C623C}"/>
              </a:ext>
            </a:extLst>
          </p:cNvPr>
          <p:cNvSpPr txBox="1"/>
          <p:nvPr/>
        </p:nvSpPr>
        <p:spPr>
          <a:xfrm>
            <a:off x="645376" y="3330896"/>
            <a:ext cx="4773743" cy="2031325"/>
          </a:xfrm>
          <a:prstGeom prst="rect">
            <a:avLst/>
          </a:prstGeom>
          <a:noFill/>
        </p:spPr>
        <p:txBody>
          <a:bodyPr wrap="square" rtlCol="0">
            <a:spAutoFit/>
          </a:bodyPr>
          <a:lstStyle/>
          <a:p>
            <a:pPr>
              <a:lnSpc>
                <a:spcPct val="100000"/>
              </a:lnSpc>
              <a:spcBef>
                <a:spcPct val="0"/>
              </a:spcBef>
              <a:buFont typeface="Arial" panose="020B0604020202020204" pitchFamily="34" charset="0"/>
              <a:buNone/>
            </a:pPr>
            <a:r>
              <a:rPr lang="en-GB" altLang="en-US" dirty="0"/>
              <a:t>Railroads were first built to transport coal around the country. However, in 1825, the Stockton to Darlington railway opened and it was the first railway for passengers. It could carry more than 450 people and travelled at 15mph.</a:t>
            </a:r>
          </a:p>
          <a:p>
            <a:endParaRPr lang="en-GB" dirty="0"/>
          </a:p>
        </p:txBody>
      </p:sp>
      <p:sp>
        <p:nvSpPr>
          <p:cNvPr id="11" name="Rectangle: Rounded Corners 10">
            <a:extLst>
              <a:ext uri="{FF2B5EF4-FFF2-40B4-BE49-F238E27FC236}">
                <a16:creationId xmlns:a16="http://schemas.microsoft.com/office/drawing/2014/main" id="{398874CA-CAA8-4671-AA88-30FFEC29F1FC}"/>
              </a:ext>
            </a:extLst>
          </p:cNvPr>
          <p:cNvSpPr/>
          <p:nvPr/>
        </p:nvSpPr>
        <p:spPr>
          <a:xfrm>
            <a:off x="739776" y="5155365"/>
            <a:ext cx="6762054" cy="863355"/>
          </a:xfrm>
          <a:prstGeom prst="roundRect">
            <a:avLst/>
          </a:prstGeom>
          <a:solidFill>
            <a:schemeClr val="bg1"/>
          </a:solidFill>
          <a:ln w="38100">
            <a:solidFill>
              <a:srgbClr val="1174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rPr>
              <a:t>Before locomotives were powered by steam, horses would               pull rail cars along the tracks.</a:t>
            </a:r>
            <a:endParaRPr lang="en-GB" dirty="0"/>
          </a:p>
        </p:txBody>
      </p:sp>
      <p:sp>
        <p:nvSpPr>
          <p:cNvPr id="12" name="Oval 11">
            <a:extLst>
              <a:ext uri="{FF2B5EF4-FFF2-40B4-BE49-F238E27FC236}">
                <a16:creationId xmlns:a16="http://schemas.microsoft.com/office/drawing/2014/main" id="{B5E84E91-F6FC-465F-86CA-7413107E6FF2}"/>
              </a:ext>
            </a:extLst>
          </p:cNvPr>
          <p:cNvSpPr/>
          <p:nvPr/>
        </p:nvSpPr>
        <p:spPr>
          <a:xfrm>
            <a:off x="6824311" y="4799415"/>
            <a:ext cx="1559859" cy="1468999"/>
          </a:xfrm>
          <a:prstGeom prst="ellipse">
            <a:avLst/>
          </a:prstGeom>
          <a:solidFill>
            <a:srgbClr val="117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Did You Know…?</a:t>
            </a:r>
          </a:p>
        </p:txBody>
      </p:sp>
    </p:spTree>
    <p:extLst>
      <p:ext uri="{BB962C8B-B14F-4D97-AF65-F5344CB8AC3E}">
        <p14:creationId xmlns:p14="http://schemas.microsoft.com/office/powerpoint/2010/main" val="28099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03306F-E43F-460F-93D0-18734A12C75D}"/>
              </a:ext>
            </a:extLst>
          </p:cNvPr>
          <p:cNvSpPr txBox="1">
            <a:spLocks/>
          </p:cNvSpPr>
          <p:nvPr/>
        </p:nvSpPr>
        <p:spPr>
          <a:xfrm>
            <a:off x="437746" y="603115"/>
            <a:ext cx="8268510" cy="870086"/>
          </a:xfrm>
          <a:prstGeom prst="roundRect">
            <a:avLst>
              <a:gd name="adj" fmla="val 9641"/>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Another New Railway</a:t>
            </a:r>
            <a:endParaRPr lang="en-GB" sz="1600" dirty="0">
              <a:solidFill>
                <a:schemeClr val="bg1"/>
              </a:solidFill>
            </a:endParaRPr>
          </a:p>
        </p:txBody>
      </p:sp>
      <p:sp>
        <p:nvSpPr>
          <p:cNvPr id="4" name="Rectangle 3">
            <a:hlinkClick r:id="rId2"/>
            <a:extLst>
              <a:ext uri="{FF2B5EF4-FFF2-40B4-BE49-F238E27FC236}">
                <a16:creationId xmlns:a16="http://schemas.microsoft.com/office/drawing/2014/main" id="{8A9338BF-24BB-4B5B-B315-F272DEE32836}"/>
              </a:ext>
            </a:extLst>
          </p:cNvPr>
          <p:cNvSpPr/>
          <p:nvPr/>
        </p:nvSpPr>
        <p:spPr>
          <a:xfrm>
            <a:off x="8456103" y="6635692"/>
            <a:ext cx="687897"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EF77C32B-A842-4345-89E3-887157387D11}"/>
              </a:ext>
            </a:extLst>
          </p:cNvPr>
          <p:cNvSpPr/>
          <p:nvPr/>
        </p:nvSpPr>
        <p:spPr>
          <a:xfrm>
            <a:off x="609674" y="1933566"/>
            <a:ext cx="5671225" cy="1477328"/>
          </a:xfrm>
          <a:prstGeom prst="roundRect">
            <a:avLst>
              <a:gd name="adj" fmla="val 8694"/>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83626B8-2D1D-4A3C-A2BF-97C3A56F46C6}"/>
              </a:ext>
            </a:extLst>
          </p:cNvPr>
          <p:cNvSpPr txBox="1"/>
          <p:nvPr/>
        </p:nvSpPr>
        <p:spPr>
          <a:xfrm>
            <a:off x="664080" y="2070188"/>
            <a:ext cx="4722755" cy="1477328"/>
          </a:xfrm>
          <a:prstGeom prst="rect">
            <a:avLst/>
          </a:prstGeom>
          <a:noFill/>
        </p:spPr>
        <p:txBody>
          <a:bodyPr wrap="square" rtlCol="0">
            <a:spAutoFit/>
          </a:bodyPr>
          <a:lstStyle/>
          <a:p>
            <a:pPr algn="just">
              <a:lnSpc>
                <a:spcPct val="100000"/>
              </a:lnSpc>
              <a:spcBef>
                <a:spcPct val="0"/>
              </a:spcBef>
              <a:buFontTx/>
              <a:buNone/>
            </a:pPr>
            <a:r>
              <a:rPr lang="en-GB" altLang="en-US" dirty="0"/>
              <a:t>In 1826, George was given the job of engineer for the Liverpool to Manchester railway because he had made such a success of the Stockton to Darlington railway.</a:t>
            </a:r>
          </a:p>
          <a:p>
            <a:pPr algn="just"/>
            <a:endParaRPr lang="en-GB" dirty="0"/>
          </a:p>
        </p:txBody>
      </p:sp>
      <p:sp>
        <p:nvSpPr>
          <p:cNvPr id="9" name="Rectangle 8">
            <a:extLst>
              <a:ext uri="{FF2B5EF4-FFF2-40B4-BE49-F238E27FC236}">
                <a16:creationId xmlns:a16="http://schemas.microsoft.com/office/drawing/2014/main" id="{F99A31F3-1717-4DF3-B5FB-BD37B7ECA8A3}"/>
              </a:ext>
            </a:extLst>
          </p:cNvPr>
          <p:cNvSpPr/>
          <p:nvPr/>
        </p:nvSpPr>
        <p:spPr>
          <a:xfrm>
            <a:off x="664080" y="3454469"/>
            <a:ext cx="4612595" cy="1754326"/>
          </a:xfrm>
          <a:prstGeom prst="rect">
            <a:avLst/>
          </a:prstGeom>
        </p:spPr>
        <p:txBody>
          <a:bodyPr wrap="square">
            <a:spAutoFit/>
          </a:bodyPr>
          <a:lstStyle/>
          <a:p>
            <a:pPr algn="just">
              <a:lnSpc>
                <a:spcPct val="100000"/>
              </a:lnSpc>
              <a:spcBef>
                <a:spcPct val="0"/>
              </a:spcBef>
              <a:buFontTx/>
              <a:buNone/>
            </a:pPr>
            <a:r>
              <a:rPr lang="en-GB" altLang="en-US" dirty="0"/>
              <a:t>Building this railway wasn’t so easy for George because he had to use land that belonged to farmers and landowners. He had to talk to them about how useful this new railway would be and convince them it was a good idea.</a:t>
            </a:r>
          </a:p>
        </p:txBody>
      </p:sp>
      <p:sp>
        <p:nvSpPr>
          <p:cNvPr id="10" name="Rectangle: Rounded Corners 9">
            <a:extLst>
              <a:ext uri="{FF2B5EF4-FFF2-40B4-BE49-F238E27FC236}">
                <a16:creationId xmlns:a16="http://schemas.microsoft.com/office/drawing/2014/main" id="{D73D6991-7DFC-4154-9E4A-C2ED4DF77E02}"/>
              </a:ext>
            </a:extLst>
          </p:cNvPr>
          <p:cNvSpPr/>
          <p:nvPr/>
        </p:nvSpPr>
        <p:spPr>
          <a:xfrm>
            <a:off x="5419288" y="1599899"/>
            <a:ext cx="3118474" cy="2426817"/>
          </a:xfrm>
          <a:prstGeom prst="roundRect">
            <a:avLst/>
          </a:prstGeom>
          <a:blipFill>
            <a:blip r:embed="rId3"/>
            <a:stretch>
              <a:fillRect l="-794" t="-45079" r="-88530" b="-700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02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C1CBBC-9D48-4E8D-AB9D-459FA5CEA427}"/>
              </a:ext>
            </a:extLst>
          </p:cNvPr>
          <p:cNvSpPr txBox="1">
            <a:spLocks/>
          </p:cNvSpPr>
          <p:nvPr/>
        </p:nvSpPr>
        <p:spPr>
          <a:xfrm>
            <a:off x="437746" y="603115"/>
            <a:ext cx="8268510" cy="870086"/>
          </a:xfrm>
          <a:prstGeom prst="roundRect">
            <a:avLst>
              <a:gd name="adj" fmla="val 9641"/>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The Rocket</a:t>
            </a:r>
            <a:endParaRPr lang="en-GB" sz="1600" dirty="0">
              <a:solidFill>
                <a:schemeClr val="bg1"/>
              </a:solidFill>
            </a:endParaRPr>
          </a:p>
        </p:txBody>
      </p:sp>
      <p:sp>
        <p:nvSpPr>
          <p:cNvPr id="4" name="Rectangle 3">
            <a:hlinkClick r:id="rId2"/>
            <a:extLst>
              <a:ext uri="{FF2B5EF4-FFF2-40B4-BE49-F238E27FC236}">
                <a16:creationId xmlns:a16="http://schemas.microsoft.com/office/drawing/2014/main" id="{F910FE3F-EFAC-4CD4-88DF-041A94760951}"/>
              </a:ext>
            </a:extLst>
          </p:cNvPr>
          <p:cNvSpPr/>
          <p:nvPr/>
        </p:nvSpPr>
        <p:spPr>
          <a:xfrm>
            <a:off x="8456103" y="6635692"/>
            <a:ext cx="687897"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7A867F2-42E6-4521-97C3-25EA0EC2E9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4904" y="1747319"/>
            <a:ext cx="3954685" cy="4507566"/>
          </a:xfrm>
          <a:prstGeom prst="rect">
            <a:avLst/>
          </a:prstGeom>
        </p:spPr>
      </p:pic>
      <p:sp>
        <p:nvSpPr>
          <p:cNvPr id="8" name="Rectangle 7">
            <a:extLst>
              <a:ext uri="{FF2B5EF4-FFF2-40B4-BE49-F238E27FC236}">
                <a16:creationId xmlns:a16="http://schemas.microsoft.com/office/drawing/2014/main" id="{911408BC-2DA1-4AEE-9A00-7C61155EA4F5}"/>
              </a:ext>
            </a:extLst>
          </p:cNvPr>
          <p:cNvSpPr/>
          <p:nvPr/>
        </p:nvSpPr>
        <p:spPr>
          <a:xfrm>
            <a:off x="656375" y="1653789"/>
            <a:ext cx="7020964" cy="3724096"/>
          </a:xfrm>
          <a:prstGeom prst="rect">
            <a:avLst/>
          </a:prstGeom>
        </p:spPr>
        <p:txBody>
          <a:bodyPr wrap="square">
            <a:spAutoFit/>
          </a:bodyPr>
          <a:lstStyle/>
          <a:p>
            <a:pPr>
              <a:lnSpc>
                <a:spcPct val="100000"/>
              </a:lnSpc>
              <a:spcBef>
                <a:spcPct val="0"/>
              </a:spcBef>
              <a:buFontTx/>
              <a:buNone/>
            </a:pPr>
            <a:r>
              <a:rPr lang="en-GB" altLang="en-US" dirty="0"/>
              <a:t>In October 1829, the railway’s owners held a competition to find out which locomotive was the best for pulling heavy loads over a long distance. The prize was £500.</a:t>
            </a:r>
          </a:p>
          <a:p>
            <a:pPr>
              <a:lnSpc>
                <a:spcPct val="100000"/>
              </a:lnSpc>
              <a:spcBef>
                <a:spcPts val="1200"/>
              </a:spcBef>
              <a:buFontTx/>
              <a:buNone/>
            </a:pPr>
            <a:r>
              <a:rPr lang="en-GB" altLang="en-US" dirty="0"/>
              <a:t>It was a great event with thousands coming to watch. The scene was set at Rainhill near Liverpool and took place over nine days. George Stephenson was racing the locomotive named the         ‘Rocket’ which had been designed and built by his                     son, Robert.</a:t>
            </a:r>
          </a:p>
          <a:p>
            <a:pPr>
              <a:lnSpc>
                <a:spcPct val="100000"/>
              </a:lnSpc>
              <a:spcBef>
                <a:spcPts val="1200"/>
              </a:spcBef>
              <a:buFontTx/>
              <a:buNone/>
            </a:pPr>
            <a:r>
              <a:rPr lang="en-GB" altLang="en-US" dirty="0"/>
              <a:t>There were five locomotives in the                                                competition but the Rocket was the clear                                                                 winner, managing to get up to a speed                                                   of 30mph. </a:t>
            </a:r>
          </a:p>
        </p:txBody>
      </p:sp>
    </p:spTree>
    <p:extLst>
      <p:ext uri="{BB962C8B-B14F-4D97-AF65-F5344CB8AC3E}">
        <p14:creationId xmlns:p14="http://schemas.microsoft.com/office/powerpoint/2010/main" val="288117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707520-15D1-4333-8396-327120B40B22}"/>
              </a:ext>
            </a:extLst>
          </p:cNvPr>
          <p:cNvSpPr txBox="1">
            <a:spLocks/>
          </p:cNvSpPr>
          <p:nvPr/>
        </p:nvSpPr>
        <p:spPr>
          <a:xfrm>
            <a:off x="437746" y="603115"/>
            <a:ext cx="8268510" cy="870086"/>
          </a:xfrm>
          <a:prstGeom prst="roundRect">
            <a:avLst>
              <a:gd name="adj" fmla="val 9641"/>
            </a:avLst>
          </a:prstGeom>
          <a:solidFill>
            <a:srgbClr val="11743A"/>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defRPr/>
            </a:pPr>
            <a:r>
              <a:rPr lang="en-GB" sz="3600" dirty="0">
                <a:solidFill>
                  <a:schemeClr val="bg1"/>
                </a:solidFill>
              </a:rPr>
              <a:t>Legacy</a:t>
            </a:r>
            <a:endParaRPr lang="en-GB" sz="1600" dirty="0">
              <a:solidFill>
                <a:schemeClr val="bg1"/>
              </a:solidFill>
            </a:endParaRPr>
          </a:p>
        </p:txBody>
      </p:sp>
      <p:sp>
        <p:nvSpPr>
          <p:cNvPr id="4" name="Rectangle 3">
            <a:hlinkClick r:id="rId2"/>
            <a:extLst>
              <a:ext uri="{FF2B5EF4-FFF2-40B4-BE49-F238E27FC236}">
                <a16:creationId xmlns:a16="http://schemas.microsoft.com/office/drawing/2014/main" id="{BB43C3BC-1C23-492D-BF61-8200F5621786}"/>
              </a:ext>
            </a:extLst>
          </p:cNvPr>
          <p:cNvSpPr/>
          <p:nvPr/>
        </p:nvSpPr>
        <p:spPr>
          <a:xfrm>
            <a:off x="8456103" y="6635692"/>
            <a:ext cx="687897" cy="222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43BDFB3B-689F-4215-B7DB-ADA8CFEAEA93}"/>
              </a:ext>
            </a:extLst>
          </p:cNvPr>
          <p:cNvSpPr/>
          <p:nvPr/>
        </p:nvSpPr>
        <p:spPr>
          <a:xfrm>
            <a:off x="645376" y="1656784"/>
            <a:ext cx="5671225" cy="1718453"/>
          </a:xfrm>
          <a:prstGeom prst="roundRect">
            <a:avLst>
              <a:gd name="adj" fmla="val 8694"/>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9A36508B-DD0A-4175-BA9E-19E01AFD4FE3}"/>
              </a:ext>
            </a:extLst>
          </p:cNvPr>
          <p:cNvSpPr/>
          <p:nvPr/>
        </p:nvSpPr>
        <p:spPr>
          <a:xfrm>
            <a:off x="4684268" y="1591510"/>
            <a:ext cx="3886544" cy="2736846"/>
          </a:xfrm>
          <a:prstGeom prst="roundRect">
            <a:avLst/>
          </a:prstGeom>
          <a:blipFill>
            <a:blip r:embed="rId3" cstate="screen">
              <a:extLst>
                <a:ext uri="{28A0092B-C50C-407E-A947-70E740481C1C}">
                  <a14:useLocalDpi xmlns:a14="http://schemas.microsoft.com/office/drawing/2010/main"/>
                </a:ext>
              </a:extLst>
            </a:blip>
            <a:stretch>
              <a:fillRect l="-18" t="15" r="-18" b="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730FA3-80A9-4F84-9153-CB8129E1556E}"/>
              </a:ext>
            </a:extLst>
          </p:cNvPr>
          <p:cNvSpPr txBox="1"/>
          <p:nvPr/>
        </p:nvSpPr>
        <p:spPr>
          <a:xfrm>
            <a:off x="721550" y="1804494"/>
            <a:ext cx="3886544" cy="1754326"/>
          </a:xfrm>
          <a:prstGeom prst="rect">
            <a:avLst/>
          </a:prstGeom>
          <a:noFill/>
        </p:spPr>
        <p:txBody>
          <a:bodyPr wrap="square" rtlCol="0">
            <a:spAutoFit/>
          </a:bodyPr>
          <a:lstStyle/>
          <a:p>
            <a:pPr algn="just">
              <a:lnSpc>
                <a:spcPct val="100000"/>
              </a:lnSpc>
              <a:spcBef>
                <a:spcPct val="0"/>
              </a:spcBef>
              <a:buFontTx/>
              <a:buNone/>
            </a:pPr>
            <a:r>
              <a:rPr lang="en-GB" altLang="en-US" dirty="0"/>
              <a:t>The Rocket was so successful it proved that railways could be very useful for business and people. This led to railways being built all over the country. </a:t>
            </a:r>
          </a:p>
          <a:p>
            <a:pPr algn="just"/>
            <a:endParaRPr lang="en-GB" dirty="0"/>
          </a:p>
        </p:txBody>
      </p:sp>
      <p:sp>
        <p:nvSpPr>
          <p:cNvPr id="8" name="Rectangle 7">
            <a:extLst>
              <a:ext uri="{FF2B5EF4-FFF2-40B4-BE49-F238E27FC236}">
                <a16:creationId xmlns:a16="http://schemas.microsoft.com/office/drawing/2014/main" id="{48764B7C-D877-4331-B918-FF7261B90F01}"/>
              </a:ext>
            </a:extLst>
          </p:cNvPr>
          <p:cNvSpPr/>
          <p:nvPr/>
        </p:nvSpPr>
        <p:spPr>
          <a:xfrm>
            <a:off x="681941" y="3482764"/>
            <a:ext cx="7852305" cy="1631216"/>
          </a:xfrm>
          <a:prstGeom prst="rect">
            <a:avLst/>
          </a:prstGeom>
        </p:spPr>
        <p:txBody>
          <a:bodyPr wrap="square">
            <a:spAutoFit/>
          </a:bodyPr>
          <a:lstStyle/>
          <a:p>
            <a:pPr>
              <a:lnSpc>
                <a:spcPct val="100000"/>
              </a:lnSpc>
              <a:spcBef>
                <a:spcPct val="0"/>
              </a:spcBef>
              <a:buFontTx/>
              <a:buNone/>
            </a:pPr>
            <a:r>
              <a:rPr lang="en-GB" altLang="en-US" dirty="0"/>
              <a:t>George was the engineer on most of                                                          these new railways.</a:t>
            </a:r>
          </a:p>
          <a:p>
            <a:pPr>
              <a:lnSpc>
                <a:spcPct val="100000"/>
              </a:lnSpc>
              <a:spcBef>
                <a:spcPts val="1200"/>
              </a:spcBef>
              <a:buFontTx/>
              <a:buNone/>
            </a:pPr>
            <a:r>
              <a:rPr lang="en-US" altLang="en-US" dirty="0"/>
              <a:t>George Stephenson died on 12</a:t>
            </a:r>
            <a:r>
              <a:rPr lang="en-US" altLang="en-US" baseline="30000" dirty="0"/>
              <a:t>th</a:t>
            </a:r>
            <a:r>
              <a:rPr lang="en-US" altLang="en-US" dirty="0"/>
              <a:t> August                                                               1848 in Chesterfield. His work left an important legacy which continues to this day.</a:t>
            </a:r>
            <a:endParaRPr lang="en-GB" altLang="en-US" dirty="0"/>
          </a:p>
        </p:txBody>
      </p:sp>
    </p:spTree>
    <p:extLst>
      <p:ext uri="{BB962C8B-B14F-4D97-AF65-F5344CB8AC3E}">
        <p14:creationId xmlns:p14="http://schemas.microsoft.com/office/powerpoint/2010/main" val="182510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698D227E-FCBE-4E54-A9E0-05959DF3C51C}"/>
              </a:ext>
            </a:extLst>
          </p:cNvPr>
          <p:cNvSpPr/>
          <p:nvPr/>
        </p:nvSpPr>
        <p:spPr>
          <a:xfrm>
            <a:off x="3930242" y="2980189"/>
            <a:ext cx="1283515" cy="897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2"/>
            <a:extLst>
              <a:ext uri="{FF2B5EF4-FFF2-40B4-BE49-F238E27FC236}">
                <a16:creationId xmlns:a16="http://schemas.microsoft.com/office/drawing/2014/main" id="{A5F5F88A-0D13-4845-9128-C65156BF0B51}"/>
              </a:ext>
            </a:extLst>
          </p:cNvPr>
          <p:cNvSpPr/>
          <p:nvPr/>
        </p:nvSpPr>
        <p:spPr>
          <a:xfrm>
            <a:off x="8456103" y="6182686"/>
            <a:ext cx="687897" cy="604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82</TotalTime>
  <Words>527</Words>
  <Application>Microsoft Office PowerPoint</Application>
  <PresentationFormat>On-screen Show (4:3)</PresentationFormat>
  <Paragraphs>28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Twinkl</vt:lpstr>
      <vt:lpstr>Arial</vt:lpstr>
      <vt:lpstr>Calibri</vt:lpstr>
      <vt:lpstr>Office Theme</vt:lpstr>
      <vt:lpstr>PowerPoint Presentation</vt:lpstr>
      <vt:lpstr>The Engineer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Jessica Robinson</cp:lastModifiedBy>
  <cp:revision>13</cp:revision>
  <dcterms:created xsi:type="dcterms:W3CDTF">2020-05-26T07:18:18Z</dcterms:created>
  <dcterms:modified xsi:type="dcterms:W3CDTF">2021-01-27T09:10:34Z</dcterms:modified>
</cp:coreProperties>
</file>