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slideLayouts/slideLayout6.xml" ContentType="application/vnd.openxmlformats-officedocument.presentationml.slideLayout+xml"/>
  <Override PartName="/ppt/theme/theme5.xml" ContentType="application/vnd.openxmlformats-officedocument.them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6.xml" ContentType="application/vnd.openxmlformats-officedocument.theme+xml"/>
  <Override PartName="/ppt/slideLayouts/slideLayout9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9" r:id="rId4"/>
    <p:sldMasterId id="2147483671" r:id="rId5"/>
    <p:sldMasterId id="2147483673" r:id="rId6"/>
    <p:sldMasterId id="2147483675" r:id="rId7"/>
    <p:sldMasterId id="2147483677" r:id="rId8"/>
    <p:sldMasterId id="2147483679" r:id="rId9"/>
    <p:sldMasterId id="2147483682" r:id="rId10"/>
  </p:sldMasterIdLst>
  <p:notesMasterIdLst>
    <p:notesMasterId r:id="rId27"/>
  </p:notesMasterIdLst>
  <p:sldIdLst>
    <p:sldId id="296" r:id="rId11"/>
    <p:sldId id="297" r:id="rId12"/>
    <p:sldId id="312" r:id="rId13"/>
    <p:sldId id="313" r:id="rId14"/>
    <p:sldId id="299" r:id="rId15"/>
    <p:sldId id="304" r:id="rId16"/>
    <p:sldId id="300" r:id="rId17"/>
    <p:sldId id="311" r:id="rId18"/>
    <p:sldId id="314" r:id="rId19"/>
    <p:sldId id="307" r:id="rId20"/>
    <p:sldId id="301" r:id="rId21"/>
    <p:sldId id="316" r:id="rId22"/>
    <p:sldId id="315" r:id="rId23"/>
    <p:sldId id="317" r:id="rId24"/>
    <p:sldId id="318" r:id="rId25"/>
    <p:sldId id="308" r:id="rId2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m Shutkever" initials="SS" lastIdx="1" clrIdx="0">
    <p:extLst>
      <p:ext uri="{19B8F6BF-5375-455C-9EA6-DF929625EA0E}">
        <p15:presenceInfo xmlns:p15="http://schemas.microsoft.com/office/powerpoint/2012/main" userId="Sam Shutkev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BC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6" autoAdjust="0"/>
    <p:restoredTop sz="94694"/>
  </p:normalViewPr>
  <p:slideViewPr>
    <p:cSldViewPr snapToGrid="0" snapToObjects="1">
      <p:cViewPr>
        <p:scale>
          <a:sx n="70" d="100"/>
          <a:sy n="70" d="100"/>
        </p:scale>
        <p:origin x="750" y="13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3.xml"/><Relationship Id="rId18" Type="http://schemas.openxmlformats.org/officeDocument/2006/relationships/slide" Target="slides/slide8.xml"/><Relationship Id="rId26" Type="http://schemas.openxmlformats.org/officeDocument/2006/relationships/slide" Target="slides/slide16.xml"/><Relationship Id="rId3" Type="http://schemas.openxmlformats.org/officeDocument/2006/relationships/customXml" Target="../customXml/item3.xml"/><Relationship Id="rId21" Type="http://schemas.openxmlformats.org/officeDocument/2006/relationships/slide" Target="slides/slide11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2.xml"/><Relationship Id="rId17" Type="http://schemas.openxmlformats.org/officeDocument/2006/relationships/slide" Target="slides/slide7.xml"/><Relationship Id="rId25" Type="http://schemas.openxmlformats.org/officeDocument/2006/relationships/slide" Target="slides/slide15.xml"/><Relationship Id="rId2" Type="http://schemas.openxmlformats.org/officeDocument/2006/relationships/customXml" Target="../customXml/item2.xml"/><Relationship Id="rId16" Type="http://schemas.openxmlformats.org/officeDocument/2006/relationships/slide" Target="slides/slide6.xml"/><Relationship Id="rId20" Type="http://schemas.openxmlformats.org/officeDocument/2006/relationships/slide" Target="slides/slide10.xml"/><Relationship Id="rId29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1.xml"/><Relationship Id="rId24" Type="http://schemas.openxmlformats.org/officeDocument/2006/relationships/slide" Target="slides/slide14.xml"/><Relationship Id="rId32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5.xml"/><Relationship Id="rId23" Type="http://schemas.openxmlformats.org/officeDocument/2006/relationships/slide" Target="slides/slide13.xml"/><Relationship Id="rId28" Type="http://schemas.openxmlformats.org/officeDocument/2006/relationships/commentAuthors" Target="commentAuthors.xml"/><Relationship Id="rId10" Type="http://schemas.openxmlformats.org/officeDocument/2006/relationships/slideMaster" Target="slideMasters/slideMaster7.xml"/><Relationship Id="rId19" Type="http://schemas.openxmlformats.org/officeDocument/2006/relationships/slide" Target="slides/slide9.xml"/><Relationship Id="rId31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" Target="slides/slide4.xml"/><Relationship Id="rId22" Type="http://schemas.openxmlformats.org/officeDocument/2006/relationships/slide" Target="slides/slide12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D1BE4B4D-D867-492E-97B2-A4C94167F287}" type="datetimeFigureOut">
              <a:rPr lang="en-GB" smtClean="0"/>
              <a:pPr/>
              <a:t>03/02/2021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9A63A521-224D-4C95-824A-3CEFF92EB905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04774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0" y="2511188"/>
            <a:ext cx="5950424" cy="1787857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6600" baseline="0">
                <a:solidFill>
                  <a:schemeClr val="bg1"/>
                </a:solidFill>
                <a:latin typeface="KG Primary Penmanship" panose="02000506000000020003" pitchFamily="2" charset="0"/>
              </a:defRPr>
            </a:lvl1pPr>
          </a:lstStyle>
          <a:p>
            <a:r>
              <a:rPr lang="en-US" dirty="0"/>
              <a:t>TITLE – in caps and saved as a picture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788181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45335E50-1930-44E5-9B14-893AFBD95C69}" type="datetimeFigureOut">
              <a:rPr lang="en-GB" smtClean="0"/>
              <a:pPr/>
              <a:t>03/02/2021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108BBDC2-4ED5-4A8D-A28C-1B3F6D2413F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312708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80854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010901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897375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246388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sz="4000" u="none" baseline="0"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Have a go at questions 		 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740455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baseline="0">
                <a:latin typeface="+mn-lt"/>
              </a:defRPr>
            </a:lvl1pPr>
          </a:lstStyle>
          <a:p>
            <a:r>
              <a:rPr lang="en-US" dirty="0"/>
              <a:t>Have a go at questions 	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449477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290594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6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theme" Target="../theme/theme6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g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close up of a sign&#10;&#10;Description automatically generated">
            <a:extLst>
              <a:ext uri="{FF2B5EF4-FFF2-40B4-BE49-F238E27FC236}">
                <a16:creationId xmlns:a16="http://schemas.microsoft.com/office/drawing/2014/main" id="{F14EDCB3-CC60-E94C-B25C-4D771CB64958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2281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84" r:id="rId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" name="Rectangle 1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close up of a logo&#10;&#10;Description automatically generated">
            <a:extLst>
              <a:ext uri="{FF2B5EF4-FFF2-40B4-BE49-F238E27FC236}">
                <a16:creationId xmlns:a16="http://schemas.microsoft.com/office/drawing/2014/main" id="{02C252DA-A0E8-6A49-900E-07188D62BBE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9520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picture containing table&#10;&#10;Description automatically generated">
            <a:extLst>
              <a:ext uri="{FF2B5EF4-FFF2-40B4-BE49-F238E27FC236}">
                <a16:creationId xmlns:a16="http://schemas.microsoft.com/office/drawing/2014/main" id="{D3D08606-BA4C-8046-935F-20760BC2766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4062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green sign with white text&#10;&#10;Description automatically generated">
            <a:extLst>
              <a:ext uri="{FF2B5EF4-FFF2-40B4-BE49-F238E27FC236}">
                <a16:creationId xmlns:a16="http://schemas.microsoft.com/office/drawing/2014/main" id="{E7898E14-59E6-7D4D-8006-F74307CCB98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06573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able&#10;&#10;Description automatically generated">
            <a:extLst>
              <a:ext uri="{FF2B5EF4-FFF2-40B4-BE49-F238E27FC236}">
                <a16:creationId xmlns:a16="http://schemas.microsoft.com/office/drawing/2014/main" id="{F33BA71E-3CF0-1E4E-BEEE-6280AD06DDC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0557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computer&#10;&#10;Description automatically generated">
            <a:extLst>
              <a:ext uri="{FF2B5EF4-FFF2-40B4-BE49-F238E27FC236}">
                <a16:creationId xmlns:a16="http://schemas.microsoft.com/office/drawing/2014/main" id="{3A3B0A72-DFF8-FC43-8B3B-B0D9C1468E83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234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close up of a logo&#10;&#10;Description automatically generated">
            <a:extLst>
              <a:ext uri="{FF2B5EF4-FFF2-40B4-BE49-F238E27FC236}">
                <a16:creationId xmlns:a16="http://schemas.microsoft.com/office/drawing/2014/main" id="{27FE0188-803D-CF41-A7C4-56C7E1D1B2A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424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7.xml"/><Relationship Id="rId6" Type="http://schemas.openxmlformats.org/officeDocument/2006/relationships/image" Target="../media/image21.png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8.xml"/><Relationship Id="rId5" Type="http://schemas.openxmlformats.org/officeDocument/2006/relationships/image" Target="../media/image23.png"/><Relationship Id="rId4" Type="http://schemas.openxmlformats.org/officeDocument/2006/relationships/image" Target="../media/image22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png"/><Relationship Id="rId3" Type="http://schemas.openxmlformats.org/officeDocument/2006/relationships/image" Target="../media/image9.png"/><Relationship Id="rId7" Type="http://schemas.openxmlformats.org/officeDocument/2006/relationships/image" Target="../media/image27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9.xml"/><Relationship Id="rId6" Type="http://schemas.openxmlformats.org/officeDocument/2006/relationships/image" Target="../media/image26.png"/><Relationship Id="rId5" Type="http://schemas.openxmlformats.org/officeDocument/2006/relationships/image" Target="../media/image25.png"/><Relationship Id="rId4" Type="http://schemas.openxmlformats.org/officeDocument/2006/relationships/image" Target="../media/image24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png"/><Relationship Id="rId3" Type="http://schemas.openxmlformats.org/officeDocument/2006/relationships/image" Target="../media/image9.png"/><Relationship Id="rId7" Type="http://schemas.openxmlformats.org/officeDocument/2006/relationships/image" Target="../media/image27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10.xml"/><Relationship Id="rId6" Type="http://schemas.openxmlformats.org/officeDocument/2006/relationships/image" Target="../media/image26.png"/><Relationship Id="rId5" Type="http://schemas.openxmlformats.org/officeDocument/2006/relationships/image" Target="../media/image25.png"/><Relationship Id="rId4" Type="http://schemas.openxmlformats.org/officeDocument/2006/relationships/image" Target="../media/image24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tags" Target="../tags/tag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2.xml"/><Relationship Id="rId4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3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4.xml"/><Relationship Id="rId5" Type="http://schemas.openxmlformats.org/officeDocument/2006/relationships/image" Target="../media/image9.png"/><Relationship Id="rId4" Type="http://schemas.openxmlformats.org/officeDocument/2006/relationships/image" Target="../media/image1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5.xml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294490"/>
            <a:ext cx="6108721" cy="24873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363980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0090" y="3424034"/>
            <a:ext cx="3732934" cy="7620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40969" y="3418310"/>
            <a:ext cx="3033414" cy="762000"/>
          </a:xfrm>
          <a:prstGeom prst="rect">
            <a:avLst/>
          </a:prstGeom>
        </p:spPr>
      </p:pic>
      <p:cxnSp>
        <p:nvCxnSpPr>
          <p:cNvPr id="8" name="Straight Connector 7"/>
          <p:cNvCxnSpPr/>
          <p:nvPr/>
        </p:nvCxnSpPr>
        <p:spPr>
          <a:xfrm>
            <a:off x="2862057" y="2327564"/>
            <a:ext cx="0" cy="239683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1877165" y="556660"/>
            <a:ext cx="501171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Which is longer?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924409" y="1184439"/>
            <a:ext cx="501171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Which is shorter?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915761" y="4881923"/>
            <a:ext cx="616402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The          toothbrush is longer.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89279" y="5509280"/>
            <a:ext cx="71241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The          </a:t>
            </a:r>
            <a:r>
              <a:rPr lang="en-GB" sz="3200" dirty="0" smtClean="0">
                <a:latin typeface="Comic Sans MS" panose="030F0702030302020204" pitchFamily="66" charset="0"/>
              </a:rPr>
              <a:t>  toothbrush </a:t>
            </a:r>
            <a:r>
              <a:rPr lang="en-GB" sz="3200" dirty="0" smtClean="0">
                <a:latin typeface="Comic Sans MS" panose="030F0702030302020204" pitchFamily="66" charset="0"/>
              </a:rPr>
              <a:t>is shorter.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746541" y="4903214"/>
            <a:ext cx="12438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blue</a:t>
            </a:r>
            <a:endParaRPr lang="en-GB" sz="3200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780419" y="5509280"/>
            <a:ext cx="14625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green</a:t>
            </a:r>
            <a:endParaRPr lang="en-GB" sz="3200" dirty="0">
              <a:solidFill>
                <a:schemeClr val="accent6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829692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56 -1.11111E-6 L 0.22118 -0.14977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128" y="-7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49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4.81481E-6 L -0.24289 0.0368 " pathEditMode="relative" rAng="0" ptsTypes="AA">
                                      <p:cBhvr>
                                        <p:cTn id="13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153" y="182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4" grpId="0"/>
      <p:bldP spid="1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Have a go at question 1 on the worksheet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822426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32034" y="569225"/>
            <a:ext cx="747045" cy="74704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494553" y="711914"/>
            <a:ext cx="23354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Have a think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1288" y="3270927"/>
            <a:ext cx="2136711" cy="235514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62660" y="2614788"/>
            <a:ext cx="2687697" cy="2962463"/>
          </a:xfrm>
          <a:prstGeom prst="rect">
            <a:avLst/>
          </a:prstGeom>
        </p:spPr>
      </p:pic>
      <p:cxnSp>
        <p:nvCxnSpPr>
          <p:cNvPr id="9" name="Straight Connector 8"/>
          <p:cNvCxnSpPr/>
          <p:nvPr/>
        </p:nvCxnSpPr>
        <p:spPr>
          <a:xfrm>
            <a:off x="667512" y="5465067"/>
            <a:ext cx="725141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667512" y="5465067"/>
            <a:ext cx="7272000" cy="0"/>
          </a:xfrm>
          <a:prstGeom prst="line">
            <a:avLst/>
          </a:prstGeom>
          <a:ln w="28575">
            <a:solidFill>
              <a:srgbClr val="FF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667512" y="3871568"/>
            <a:ext cx="7251418" cy="0"/>
          </a:xfrm>
          <a:prstGeom prst="line">
            <a:avLst/>
          </a:prstGeom>
          <a:ln w="28575">
            <a:solidFill>
              <a:srgbClr val="FF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667512" y="3486633"/>
            <a:ext cx="7251418" cy="0"/>
          </a:xfrm>
          <a:prstGeom prst="line">
            <a:avLst/>
          </a:prstGeom>
          <a:ln w="28575">
            <a:solidFill>
              <a:srgbClr val="FF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989001" y="5520580"/>
            <a:ext cx="17430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shortest</a:t>
            </a:r>
            <a:endParaRPr lang="en-GB" sz="2800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41012" y="1320116"/>
            <a:ext cx="722826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Can you put these in order from </a:t>
            </a:r>
          </a:p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shortest to tallest?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2306" y="3270927"/>
            <a:ext cx="2382279" cy="2625822"/>
          </a:xfrm>
          <a:prstGeom prst="rect">
            <a:avLst/>
          </a:prstGeom>
        </p:spPr>
      </p:pic>
      <p:sp>
        <p:nvSpPr>
          <p:cNvPr id="19" name="TextBox 18"/>
          <p:cNvSpPr txBox="1"/>
          <p:nvPr/>
        </p:nvSpPr>
        <p:spPr>
          <a:xfrm>
            <a:off x="6226238" y="5530052"/>
            <a:ext cx="17430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tallest</a:t>
            </a:r>
            <a:endParaRPr lang="en-GB" sz="2800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647830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-4.81481E-6 L 4.16667E-6 -0.23541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1782"/>
                                    </p:animMotion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2.96296E-6 L -0.27726 0.00069 " pathEditMode="relative" rAng="0" ptsTypes="AA">
                                      <p:cBhvr>
                                        <p:cTn id="24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872" y="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2.59259E-6 L -2.77778E-7 -0.05764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89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0.00417 L 0.25 0.00417 " pathEditMode="relative" rAng="0" ptsTypes="AA">
                                      <p:cBhvr>
                                        <p:cTn id="34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0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781 2.59259E-6 L -0.00052 -0.11204 " pathEditMode="relative" rAng="0" ptsTypes="AA">
                                      <p:cBhvr>
                                        <p:cTn id="42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65" y="-560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32034" y="1392182"/>
            <a:ext cx="747045" cy="74704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494553" y="1534871"/>
            <a:ext cx="23354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Have a think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7520691">
            <a:off x="1229401" y="1582558"/>
            <a:ext cx="3416978" cy="5256068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143503">
            <a:off x="2116266" y="1663744"/>
            <a:ext cx="1643250" cy="2321753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4897069">
            <a:off x="5391919" y="1621049"/>
            <a:ext cx="1643250" cy="2321753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>
            <a:duotone>
              <a:prstClr val="black"/>
              <a:schemeClr val="accent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4765575" y="2217752"/>
            <a:ext cx="2535265" cy="2892344"/>
          </a:xfrm>
          <a:prstGeom prst="rect">
            <a:avLst/>
          </a:prstGeom>
        </p:spPr>
      </p:pic>
      <p:cxnSp>
        <p:nvCxnSpPr>
          <p:cNvPr id="10" name="Straight Connector 9"/>
          <p:cNvCxnSpPr/>
          <p:nvPr/>
        </p:nvCxnSpPr>
        <p:spPr>
          <a:xfrm>
            <a:off x="5081954" y="2396291"/>
            <a:ext cx="0" cy="2535266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5064587" y="2050963"/>
            <a:ext cx="3416978" cy="5256068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5872412" y="5584432"/>
            <a:ext cx="17430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shortest</a:t>
            </a:r>
            <a:endParaRPr lang="en-GB" sz="2800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-138913" y="345776"/>
            <a:ext cx="785296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Can you put these in order from </a:t>
            </a:r>
          </a:p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longest to shortest?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989001" y="5567327"/>
            <a:ext cx="17430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longest</a:t>
            </a:r>
            <a:endParaRPr lang="en-GB" sz="2800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4">
            <a:duotone>
              <a:prstClr val="black"/>
              <a:schemeClr val="accent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4544607">
            <a:off x="125796" y="1890542"/>
            <a:ext cx="2535265" cy="2892344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1414493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4.07407E-6 L -0.47917 0.10995 " pathEditMode="relative" rAng="0" ptsTypes="AA">
                                      <p:cBhvr>
                                        <p:cTn id="3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3958" y="548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4.44444E-6 L -0.13732 0.3787 " pathEditMode="relative" rAng="0" ptsTypes="AA">
                                      <p:cBhvr>
                                        <p:cTn id="42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875" y="1893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7.40741E-7 L 0.12431 0.25463 " pathEditMode="relative" rAng="0" ptsTypes="AA">
                                      <p:cBhvr>
                                        <p:cTn id="46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215" y="127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32034" y="569225"/>
            <a:ext cx="747045" cy="74704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494553" y="711914"/>
            <a:ext cx="23354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Have a think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51180" y="4552493"/>
            <a:ext cx="675998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The          is taller than the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54754" y="2945507"/>
            <a:ext cx="1254492" cy="878144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1180" y="1828111"/>
            <a:ext cx="2216126" cy="1995540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29479" y="3127135"/>
            <a:ext cx="953691" cy="696516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94105" y="281784"/>
            <a:ext cx="2671947" cy="3697915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19798" y="2276051"/>
            <a:ext cx="1373226" cy="1733279"/>
          </a:xfrm>
          <a:prstGeom prst="rect">
            <a:avLst/>
          </a:prstGeom>
        </p:spPr>
      </p:pic>
      <p:sp>
        <p:nvSpPr>
          <p:cNvPr id="22" name="TextBox 21"/>
          <p:cNvSpPr txBox="1"/>
          <p:nvPr/>
        </p:nvSpPr>
        <p:spPr>
          <a:xfrm>
            <a:off x="773815" y="5618877"/>
            <a:ext cx="675998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The          is shorter than the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pic>
        <p:nvPicPr>
          <p:cNvPr id="25" name="Picture 24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31157" y="4315046"/>
            <a:ext cx="666597" cy="841375"/>
          </a:xfrm>
          <a:prstGeom prst="rect">
            <a:avLst/>
          </a:prstGeom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31157" y="5320567"/>
            <a:ext cx="907638" cy="817295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0337" y="4483668"/>
            <a:ext cx="805665" cy="563965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92346" y="4466089"/>
            <a:ext cx="953691" cy="696516"/>
          </a:xfrm>
          <a:prstGeom prst="rect">
            <a:avLst/>
          </a:prstGeom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83170" y="5031234"/>
            <a:ext cx="764882" cy="105858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5939332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2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32034" y="569225"/>
            <a:ext cx="747045" cy="74704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494553" y="711914"/>
            <a:ext cx="23354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Have a think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747574" y="5533501"/>
            <a:ext cx="191470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shortest</a:t>
            </a:r>
            <a:endParaRPr lang="en-GB" sz="3200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593110" y="4665599"/>
            <a:ext cx="191470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tallest</a:t>
            </a:r>
            <a:endParaRPr lang="en-GB" sz="3200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54754" y="2945507"/>
            <a:ext cx="1254492" cy="878144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1180" y="1828111"/>
            <a:ext cx="2216126" cy="1995540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29479" y="3127135"/>
            <a:ext cx="953691" cy="696516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94105" y="281784"/>
            <a:ext cx="2671947" cy="3697915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19798" y="2276051"/>
            <a:ext cx="1373226" cy="1733279"/>
          </a:xfrm>
          <a:prstGeom prst="rect">
            <a:avLst/>
          </a:prstGeom>
        </p:spPr>
      </p:pic>
      <p:sp>
        <p:nvSpPr>
          <p:cNvPr id="23" name="TextBox 22"/>
          <p:cNvSpPr txBox="1"/>
          <p:nvPr/>
        </p:nvSpPr>
        <p:spPr>
          <a:xfrm>
            <a:off x="276781" y="4665599"/>
            <a:ext cx="742578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The           is the            .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871638" y="5549667"/>
            <a:ext cx="675998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The         is the                 .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50967" y="3690467"/>
            <a:ext cx="1123600" cy="1555037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5556" y="5460949"/>
            <a:ext cx="1047621" cy="696516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42768779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5" grpId="0"/>
      <p:bldP spid="23" grpId="0"/>
      <p:bldP spid="2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Have a go at questions 2 </a:t>
            </a:r>
            <a:r>
              <a:rPr lang="en-GB" dirty="0" smtClean="0"/>
              <a:t>and </a:t>
            </a:r>
            <a:r>
              <a:rPr lang="en-GB" dirty="0" smtClean="0"/>
              <a:t>3 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237792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6193548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95550" y="883422"/>
            <a:ext cx="7497474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1</a:t>
            </a:r>
            <a:r>
              <a:rPr lang="en-GB" sz="2800" dirty="0" smtClean="0">
                <a:latin typeface="Comic Sans MS" panose="030F0702030302020204" pitchFamily="66" charset="0"/>
              </a:rPr>
              <a:t>) Let’s count in 2s</a:t>
            </a:r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>
                <a:latin typeface="Comic Sans MS" panose="030F0702030302020204" pitchFamily="66" charset="0"/>
              </a:rPr>
              <a:t>2</a:t>
            </a:r>
            <a:r>
              <a:rPr lang="en-GB" sz="2800" dirty="0" smtClean="0">
                <a:latin typeface="Comic Sans MS" panose="030F0702030302020204" pitchFamily="66" charset="0"/>
              </a:rPr>
              <a:t>) Let’s count in 5s</a:t>
            </a:r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>
                <a:latin typeface="Comic Sans MS" panose="030F0702030302020204" pitchFamily="66" charset="0"/>
              </a:rPr>
              <a:t>3</a:t>
            </a:r>
            <a:r>
              <a:rPr lang="en-GB" sz="2800" dirty="0" smtClean="0">
                <a:latin typeface="Comic Sans MS" panose="030F0702030302020204" pitchFamily="66" charset="0"/>
              </a:rPr>
              <a:t>) How do you spell 8?</a:t>
            </a:r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>
                <a:latin typeface="Comic Sans MS" panose="030F0702030302020204" pitchFamily="66" charset="0"/>
              </a:rPr>
              <a:t>4</a:t>
            </a:r>
            <a:r>
              <a:rPr lang="en-GB" sz="2800" dirty="0" smtClean="0">
                <a:latin typeface="Comic Sans MS" panose="030F0702030302020204" pitchFamily="66" charset="0"/>
              </a:rPr>
              <a:t>) Compare:  37 is ______ than 49</a:t>
            </a:r>
            <a:endParaRPr lang="en-GB" sz="2800" dirty="0">
              <a:latin typeface="Comic Sans MS" panose="030F0702030302020204" pitchFamily="66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776567" y="1398458"/>
            <a:ext cx="441645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olidFill>
                  <a:schemeClr val="accent1"/>
                </a:solidFill>
                <a:latin typeface="Comic Sans MS" panose="030F0702030302020204" pitchFamily="66" charset="0"/>
              </a:rPr>
              <a:t>2, 4, 6, 8, ___, ___, ___</a:t>
            </a:r>
            <a:endParaRPr lang="en-GB" sz="2800" dirty="0">
              <a:solidFill>
                <a:schemeClr val="accent1"/>
              </a:solidFill>
              <a:latin typeface="Comic Sans MS" panose="030F0702030302020204" pitchFamily="66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750971" y="2735811"/>
            <a:ext cx="441645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chemeClr val="accent1"/>
                </a:solidFill>
                <a:latin typeface="Comic Sans MS" panose="030F0702030302020204" pitchFamily="66" charset="0"/>
              </a:rPr>
              <a:t>5</a:t>
            </a:r>
            <a:r>
              <a:rPr lang="en-GB" sz="2800" dirty="0" smtClean="0">
                <a:solidFill>
                  <a:schemeClr val="accent1"/>
                </a:solidFill>
                <a:latin typeface="Comic Sans MS" panose="030F0702030302020204" pitchFamily="66" charset="0"/>
              </a:rPr>
              <a:t>, 10, 15, ___, ___, ___</a:t>
            </a:r>
            <a:endParaRPr lang="en-GB" sz="2800" dirty="0">
              <a:solidFill>
                <a:schemeClr val="accent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621946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4107888" y="3434536"/>
            <a:ext cx="213791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olidFill>
                  <a:schemeClr val="accent1"/>
                </a:solidFill>
                <a:latin typeface="Comic Sans MS" panose="030F0702030302020204" pitchFamily="66" charset="0"/>
              </a:rPr>
              <a:t>eight</a:t>
            </a:r>
            <a:endParaRPr lang="en-GB" sz="2800" dirty="0">
              <a:solidFill>
                <a:schemeClr val="accent1"/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265171" y="4680451"/>
            <a:ext cx="26679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olidFill>
                  <a:schemeClr val="accent1"/>
                </a:solidFill>
                <a:latin typeface="Comic Sans MS" panose="030F0702030302020204" pitchFamily="66" charset="0"/>
              </a:rPr>
              <a:t>less </a:t>
            </a:r>
            <a:endParaRPr lang="en-GB" sz="2800" dirty="0">
              <a:solidFill>
                <a:schemeClr val="accent1"/>
              </a:solidFill>
              <a:latin typeface="Comic Sans MS" panose="030F0702030302020204" pitchFamily="66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610837" y="1376817"/>
            <a:ext cx="69672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olidFill>
                  <a:schemeClr val="accent1"/>
                </a:solidFill>
                <a:latin typeface="Comic Sans MS" panose="030F0702030302020204" pitchFamily="66" charset="0"/>
              </a:rPr>
              <a:t>10</a:t>
            </a:r>
            <a:endParaRPr lang="en-GB" sz="2800" dirty="0">
              <a:solidFill>
                <a:schemeClr val="accent1"/>
              </a:solidFill>
              <a:latin typeface="Comic Sans MS" panose="030F0702030302020204" pitchFamily="66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459960" y="1376817"/>
            <a:ext cx="69672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olidFill>
                  <a:schemeClr val="accent1"/>
                </a:solidFill>
                <a:latin typeface="Comic Sans MS" panose="030F0702030302020204" pitchFamily="66" charset="0"/>
              </a:rPr>
              <a:t>12</a:t>
            </a:r>
            <a:endParaRPr lang="en-GB" sz="2800" dirty="0">
              <a:solidFill>
                <a:schemeClr val="accent1"/>
              </a:solidFill>
              <a:latin typeface="Comic Sans MS" panose="030F0702030302020204" pitchFamily="66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331916" y="1376817"/>
            <a:ext cx="69672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olidFill>
                  <a:schemeClr val="accent1"/>
                </a:solidFill>
                <a:latin typeface="Comic Sans MS" panose="030F0702030302020204" pitchFamily="66" charset="0"/>
              </a:rPr>
              <a:t>14</a:t>
            </a:r>
            <a:endParaRPr lang="en-GB" sz="2800" dirty="0">
              <a:solidFill>
                <a:schemeClr val="accent1"/>
              </a:solidFill>
              <a:latin typeface="Comic Sans MS" panose="030F0702030302020204" pitchFamily="66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549080" y="2727887"/>
            <a:ext cx="69672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olidFill>
                  <a:schemeClr val="accent1"/>
                </a:solidFill>
                <a:latin typeface="Comic Sans MS" panose="030F0702030302020204" pitchFamily="66" charset="0"/>
              </a:rPr>
              <a:t>20</a:t>
            </a:r>
            <a:endParaRPr lang="en-GB" sz="2800" dirty="0">
              <a:solidFill>
                <a:schemeClr val="accent1"/>
              </a:solidFill>
              <a:latin typeface="Comic Sans MS" panose="030F0702030302020204" pitchFamily="66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387585" y="2727887"/>
            <a:ext cx="69672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olidFill>
                  <a:schemeClr val="accent1"/>
                </a:solidFill>
                <a:latin typeface="Comic Sans MS" panose="030F0702030302020204" pitchFamily="66" charset="0"/>
              </a:rPr>
              <a:t>25</a:t>
            </a:r>
            <a:endParaRPr lang="en-GB" sz="2800" dirty="0">
              <a:solidFill>
                <a:schemeClr val="accent1"/>
              </a:solidFill>
              <a:latin typeface="Comic Sans MS" panose="030F0702030302020204" pitchFamily="66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236708" y="2727887"/>
            <a:ext cx="69672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olidFill>
                  <a:schemeClr val="accent1"/>
                </a:solidFill>
                <a:latin typeface="Comic Sans MS" panose="030F0702030302020204" pitchFamily="66" charset="0"/>
              </a:rPr>
              <a:t>30</a:t>
            </a:r>
            <a:endParaRPr lang="en-GB" sz="2800" dirty="0">
              <a:solidFill>
                <a:schemeClr val="accent1"/>
              </a:solidFill>
              <a:latin typeface="Comic Sans MS" panose="030F0702030302020204" pitchFamily="66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95550" y="883422"/>
            <a:ext cx="7497474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1</a:t>
            </a:r>
            <a:r>
              <a:rPr lang="en-GB" sz="2800" dirty="0" smtClean="0">
                <a:latin typeface="Comic Sans MS" panose="030F0702030302020204" pitchFamily="66" charset="0"/>
              </a:rPr>
              <a:t>) Let’s count in 2s</a:t>
            </a:r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>
                <a:latin typeface="Comic Sans MS" panose="030F0702030302020204" pitchFamily="66" charset="0"/>
              </a:rPr>
              <a:t>2</a:t>
            </a:r>
            <a:r>
              <a:rPr lang="en-GB" sz="2800" dirty="0" smtClean="0">
                <a:latin typeface="Comic Sans MS" panose="030F0702030302020204" pitchFamily="66" charset="0"/>
              </a:rPr>
              <a:t>) Let’s count in 5s</a:t>
            </a:r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>
                <a:latin typeface="Comic Sans MS" panose="030F0702030302020204" pitchFamily="66" charset="0"/>
              </a:rPr>
              <a:t>3</a:t>
            </a:r>
            <a:r>
              <a:rPr lang="en-GB" sz="2800" dirty="0" smtClean="0">
                <a:latin typeface="Comic Sans MS" panose="030F0702030302020204" pitchFamily="66" charset="0"/>
              </a:rPr>
              <a:t>) How do you spell 8?</a:t>
            </a:r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>
                <a:latin typeface="Comic Sans MS" panose="030F0702030302020204" pitchFamily="66" charset="0"/>
              </a:rPr>
              <a:t>4</a:t>
            </a:r>
            <a:r>
              <a:rPr lang="en-GB" sz="2800" dirty="0" smtClean="0">
                <a:latin typeface="Comic Sans MS" panose="030F0702030302020204" pitchFamily="66" charset="0"/>
              </a:rPr>
              <a:t>) Compare:  37 is ______ than 49</a:t>
            </a:r>
            <a:endParaRPr lang="en-GB" sz="2800" dirty="0">
              <a:latin typeface="Comic Sans MS" panose="030F0702030302020204" pitchFamily="66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776567" y="1398458"/>
            <a:ext cx="441645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olidFill>
                  <a:schemeClr val="accent1"/>
                </a:solidFill>
                <a:latin typeface="Comic Sans MS" panose="030F0702030302020204" pitchFamily="66" charset="0"/>
              </a:rPr>
              <a:t>2, 4, 6, 8, ___, ___, ___</a:t>
            </a:r>
            <a:endParaRPr lang="en-GB" sz="2800" dirty="0">
              <a:solidFill>
                <a:schemeClr val="accent1"/>
              </a:solidFill>
              <a:latin typeface="Comic Sans MS" panose="030F0702030302020204" pitchFamily="66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750971" y="2735811"/>
            <a:ext cx="441645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chemeClr val="accent1"/>
                </a:solidFill>
                <a:latin typeface="Comic Sans MS" panose="030F0702030302020204" pitchFamily="66" charset="0"/>
              </a:rPr>
              <a:t>5</a:t>
            </a:r>
            <a:r>
              <a:rPr lang="en-GB" sz="2800" dirty="0" smtClean="0">
                <a:solidFill>
                  <a:schemeClr val="accent1"/>
                </a:solidFill>
                <a:latin typeface="Comic Sans MS" panose="030F0702030302020204" pitchFamily="66" charset="0"/>
              </a:rPr>
              <a:t>, 10, 15, ___, ___, ___</a:t>
            </a:r>
            <a:endParaRPr lang="en-GB" sz="2800" dirty="0">
              <a:solidFill>
                <a:schemeClr val="accent1"/>
              </a:solidFill>
              <a:latin typeface="Comic Sans MS" panose="030F0702030302020204" pitchFamily="66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528416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9" grpId="0"/>
      <p:bldP spid="11" grpId="0"/>
      <p:bldP spid="12" grpId="0"/>
      <p:bldP spid="13" grpId="0"/>
      <p:bldP spid="14" grpId="0"/>
      <p:bldP spid="1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954667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32034" y="569225"/>
            <a:ext cx="747045" cy="74704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494553" y="711914"/>
            <a:ext cx="23354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Have a think</a:t>
            </a:r>
          </a:p>
        </p:txBody>
      </p:sp>
      <p:cxnSp>
        <p:nvCxnSpPr>
          <p:cNvPr id="6" name="Straight Connector 5"/>
          <p:cNvCxnSpPr/>
          <p:nvPr/>
        </p:nvCxnSpPr>
        <p:spPr>
          <a:xfrm>
            <a:off x="663910" y="4204023"/>
            <a:ext cx="7515169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4736" y="3407721"/>
            <a:ext cx="639796" cy="903872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4736" y="3108185"/>
            <a:ext cx="639796" cy="903872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4736" y="2806017"/>
            <a:ext cx="639796" cy="903872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4736" y="2503849"/>
            <a:ext cx="639796" cy="903872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4736" y="2195092"/>
            <a:ext cx="639796" cy="903872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4" cstate="print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68564" y="3410514"/>
            <a:ext cx="639796" cy="903872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4" cstate="print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68564" y="3098964"/>
            <a:ext cx="639796" cy="903872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4" cstate="print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68564" y="2774351"/>
            <a:ext cx="639796" cy="903872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4736" y="1902145"/>
            <a:ext cx="639796" cy="903872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2887437" y="1828825"/>
            <a:ext cx="153405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blue</a:t>
            </a:r>
            <a:endParaRPr lang="en-GB" sz="3200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337605" y="1274069"/>
            <a:ext cx="153405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green</a:t>
            </a:r>
            <a:endParaRPr lang="en-GB" sz="3200" dirty="0">
              <a:solidFill>
                <a:schemeClr val="accent6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cxnSp>
        <p:nvCxnSpPr>
          <p:cNvPr id="18" name="Straight Connector 17"/>
          <p:cNvCxnSpPr/>
          <p:nvPr/>
        </p:nvCxnSpPr>
        <p:spPr>
          <a:xfrm>
            <a:off x="652419" y="2860953"/>
            <a:ext cx="7540605" cy="13855"/>
          </a:xfrm>
          <a:prstGeom prst="line">
            <a:avLst/>
          </a:prstGeom>
          <a:ln w="28575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1260601" y="4643647"/>
            <a:ext cx="61714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The            tower is taller.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490855" y="5364616"/>
            <a:ext cx="61714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The            tower is shorter.</a:t>
            </a:r>
            <a:endParaRPr lang="en-GB" sz="3200" dirty="0">
              <a:latin typeface="Comic Sans MS" panose="030F0702030302020204" pitchFamily="66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955274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9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7.40741E-7 L -0.04166 0.51736 " pathEditMode="relative" rAng="0" ptsTypes="AA">
                                      <p:cBhvr>
                                        <p:cTn id="46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83" y="2585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1.48148E-6 L 0.00782 -0.12315 " pathEditMode="relative" rAng="0" ptsTypes="AA">
                                      <p:cBhvr>
                                        <p:cTn id="50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82" y="-615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9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-2.22222E-6 L -0.19375 0.48727 " pathEditMode="relative" rAng="0" ptsTypes="AA">
                                      <p:cBhvr>
                                        <p:cTn id="54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687" y="2435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6" grpId="1"/>
      <p:bldP spid="17" grpId="0"/>
      <p:bldP spid="17" grpId="1"/>
      <p:bldP spid="20" grpId="0"/>
      <p:bldP spid="2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34998" y="557787"/>
            <a:ext cx="61714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Let’s compare height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787967" y="1909133"/>
            <a:ext cx="3214254" cy="3436215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ounded Rectangle 5"/>
          <p:cNvSpPr/>
          <p:nvPr/>
        </p:nvSpPr>
        <p:spPr>
          <a:xfrm>
            <a:off x="4186860" y="1909133"/>
            <a:ext cx="3695187" cy="3436215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extBox 6"/>
          <p:cNvSpPr txBox="1"/>
          <p:nvPr/>
        </p:nvSpPr>
        <p:spPr>
          <a:xfrm>
            <a:off x="4628721" y="5058386"/>
            <a:ext cx="70815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0" dirty="0" smtClean="0">
                <a:latin typeface="KG Primary Penmanship" panose="02000506000000020003" pitchFamily="2" charset="0"/>
                <a:sym typeface="Wingdings" panose="05000000000000000000" pitchFamily="2" charset="2"/>
              </a:rPr>
              <a:t></a:t>
            </a:r>
            <a:endParaRPr lang="en-GB" sz="8000" dirty="0">
              <a:latin typeface="KG Primary Penmanship" panose="02000506000000020003" pitchFamily="2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8051" y="2627651"/>
            <a:ext cx="2299519" cy="3022495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72717" y="3376472"/>
            <a:ext cx="2047998" cy="2177761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2651754" y="5035600"/>
            <a:ext cx="70815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0" dirty="0" smtClean="0">
                <a:latin typeface="KG Primary Penmanship" panose="02000506000000020003" pitchFamily="2" charset="0"/>
                <a:sym typeface="Wingdings" panose="05000000000000000000" pitchFamily="2" charset="2"/>
              </a:rPr>
              <a:t></a:t>
            </a:r>
            <a:endParaRPr lang="en-GB" sz="8000" dirty="0">
              <a:latin typeface="KG Primary Penmanship" panose="02000506000000020003" pitchFamily="2" charset="0"/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6861" y="2300629"/>
            <a:ext cx="1777243" cy="3157443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4218" y="1487543"/>
            <a:ext cx="2187830" cy="4151346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101143" y="1136820"/>
            <a:ext cx="61714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Who is shorter?</a:t>
            </a:r>
            <a:endParaRPr lang="en-GB" sz="3200" dirty="0">
              <a:latin typeface="Comic Sans MS" panose="030F0702030302020204" pitchFamily="66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396279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/>
      <p:bldP spid="1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-55634" y="386097"/>
            <a:ext cx="617143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 smtClean="0">
                <a:latin typeface="Comic Sans MS" panose="030F0702030302020204" pitchFamily="66" charset="0"/>
              </a:rPr>
              <a:t>Let’s compare height</a:t>
            </a:r>
            <a:endParaRPr lang="en-GB" sz="3600" dirty="0">
              <a:latin typeface="Comic Sans MS" panose="030F0702030302020204" pitchFamily="66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344551" y="5477217"/>
            <a:ext cx="61714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Which is taller?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24205" y="4141223"/>
            <a:ext cx="639796" cy="903872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24205" y="3841687"/>
            <a:ext cx="639796" cy="903872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24205" y="3539519"/>
            <a:ext cx="639796" cy="903872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24205" y="3237351"/>
            <a:ext cx="639796" cy="903872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 cstate="print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24205" y="2941657"/>
            <a:ext cx="639796" cy="903872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 cstate="print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24205" y="2623002"/>
            <a:ext cx="639796" cy="903872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3" cstate="print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24205" y="2320834"/>
            <a:ext cx="639796" cy="903872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3" cstate="print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8033" y="4144016"/>
            <a:ext cx="639796" cy="903872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3" cstate="print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8033" y="3832466"/>
            <a:ext cx="639796" cy="903872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3" cstate="print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8033" y="3520916"/>
            <a:ext cx="639796" cy="903872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3" cstate="print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8033" y="3224706"/>
            <a:ext cx="639796" cy="903872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2834256" y="4528983"/>
            <a:ext cx="70815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0" dirty="0" smtClean="0">
                <a:latin typeface="KG Primary Penmanship" panose="02000506000000020003" pitchFamily="2" charset="0"/>
                <a:sym typeface="Wingdings" panose="05000000000000000000" pitchFamily="2" charset="2"/>
              </a:rPr>
              <a:t></a:t>
            </a:r>
            <a:endParaRPr lang="en-GB" sz="8000" dirty="0">
              <a:latin typeface="KG Primary Penmanship" panose="02000506000000020003" pitchFamily="2" charset="0"/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984565" y="1511932"/>
            <a:ext cx="3214254" cy="3436215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Rounded Rectangle 18"/>
          <p:cNvSpPr/>
          <p:nvPr/>
        </p:nvSpPr>
        <p:spPr>
          <a:xfrm>
            <a:off x="4694355" y="1511932"/>
            <a:ext cx="3214254" cy="3436215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1482" y="2596073"/>
            <a:ext cx="1524866" cy="2354725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22287" y="1980380"/>
            <a:ext cx="1524866" cy="3011200"/>
          </a:xfrm>
          <a:prstGeom prst="rect">
            <a:avLst/>
          </a:prstGeom>
        </p:spPr>
      </p:pic>
      <p:sp>
        <p:nvSpPr>
          <p:cNvPr id="22" name="TextBox 21"/>
          <p:cNvSpPr txBox="1"/>
          <p:nvPr/>
        </p:nvSpPr>
        <p:spPr>
          <a:xfrm>
            <a:off x="5175288" y="4550384"/>
            <a:ext cx="70815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0" dirty="0" smtClean="0">
                <a:latin typeface="KG Primary Penmanship" panose="02000506000000020003" pitchFamily="2" charset="0"/>
                <a:sym typeface="Wingdings" panose="05000000000000000000" pitchFamily="2" charset="2"/>
              </a:rPr>
              <a:t></a:t>
            </a:r>
            <a:endParaRPr lang="en-GB" sz="8000" dirty="0">
              <a:latin typeface="KG Primary Penmanship" panose="02000506000000020003" pitchFamily="2" charset="0"/>
            </a:endParaRPr>
          </a:p>
        </p:txBody>
      </p:sp>
      <p:pic>
        <p:nvPicPr>
          <p:cNvPr id="24" name="Picture 2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432034" y="569225"/>
            <a:ext cx="747045" cy="747045"/>
          </a:xfrm>
          <a:prstGeom prst="rect">
            <a:avLst/>
          </a:prstGeom>
        </p:spPr>
      </p:pic>
      <p:sp>
        <p:nvSpPr>
          <p:cNvPr id="25" name="TextBox 24"/>
          <p:cNvSpPr txBox="1"/>
          <p:nvPr/>
        </p:nvSpPr>
        <p:spPr>
          <a:xfrm>
            <a:off x="5494553" y="711914"/>
            <a:ext cx="23354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Have a think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957914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 animBg="1"/>
      <p:bldP spid="19" grpId="0" animBg="1"/>
      <p:bldP spid="2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32034" y="569225"/>
            <a:ext cx="747045" cy="74704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494553" y="711914"/>
            <a:ext cx="23354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Have a think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003507" y="3485866"/>
            <a:ext cx="70815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0" dirty="0" smtClean="0">
                <a:latin typeface="KG Primary Penmanship" panose="02000506000000020003" pitchFamily="2" charset="0"/>
                <a:sym typeface="Wingdings" panose="05000000000000000000" pitchFamily="2" charset="2"/>
              </a:rPr>
              <a:t></a:t>
            </a:r>
            <a:endParaRPr lang="en-GB" sz="8000" dirty="0">
              <a:latin typeface="KG Primary Penmanship" panose="02000506000000020003" pitchFamily="2" charset="0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747728" y="1870072"/>
            <a:ext cx="3214254" cy="3436215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ounded Rectangle 7"/>
          <p:cNvSpPr/>
          <p:nvPr/>
        </p:nvSpPr>
        <p:spPr>
          <a:xfrm>
            <a:off x="4169488" y="1909133"/>
            <a:ext cx="3994115" cy="3436215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TextBox 8"/>
          <p:cNvSpPr txBox="1"/>
          <p:nvPr/>
        </p:nvSpPr>
        <p:spPr>
          <a:xfrm>
            <a:off x="7076989" y="2502560"/>
            <a:ext cx="70815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0" dirty="0" smtClean="0">
                <a:latin typeface="KG Primary Penmanship" panose="02000506000000020003" pitchFamily="2" charset="0"/>
                <a:sym typeface="Wingdings" panose="05000000000000000000" pitchFamily="2" charset="2"/>
              </a:rPr>
              <a:t></a:t>
            </a:r>
            <a:endParaRPr lang="en-GB" sz="8000" dirty="0">
              <a:latin typeface="KG Primary Penmanship" panose="02000506000000020003" pitchFamily="2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136209" y="2919412"/>
            <a:ext cx="1876425" cy="2238375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423409" y="1360330"/>
            <a:ext cx="1876425" cy="3006749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34340" y="3431555"/>
            <a:ext cx="3880491" cy="1741964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34340" y="2059954"/>
            <a:ext cx="3038567" cy="1741964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-279003" y="419526"/>
            <a:ext cx="61714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Let’s compare length!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728481" y="5457066"/>
            <a:ext cx="501171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Which is shorter?</a:t>
            </a:r>
            <a:endParaRPr lang="en-GB" sz="3200" dirty="0">
              <a:latin typeface="Comic Sans MS" panose="030F0702030302020204" pitchFamily="66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392790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animBg="1"/>
      <p:bldP spid="8" grpId="0" animBg="1"/>
      <p:bldP spid="9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3.8|1.5|1.6|9.2|1.3|1.6|11.4|14.7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6|8.4|10.5|4.4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7|6.1|1.4|5.6|10.7|8.1|3.8|6.3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8.5|11|5.9|9.8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1.6|4.7|25.1|11.9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0.2|3.4|18.5|12.5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2.2|3.2|7.4|7.3|4.3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0.5|1.8|14.6|1.3|6.8|4.8|2.7|3.7|1.4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4|3.3|2|8|6.8|0.9|0.9|15.1|4.5|3.4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7.1|7.5|20.5|7.7|13.3"/>
</p:tagLst>
</file>

<file path=ppt/theme/theme1.xml><?xml version="1.0" encoding="utf-8"?>
<a:theme xmlns:a="http://schemas.openxmlformats.org/drawingml/2006/main" name="Title slid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Get ready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Get ready questio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Let's learn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Let's learn slid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Your tur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Your turn activity lesso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10DC92D10A6294EB2D3BAE7684BF2FC" ma:contentTypeVersion="7" ma:contentTypeDescription="Create a new document." ma:contentTypeScope="" ma:versionID="d1bbd0e7118b8034b1837b1a97a3e8b1">
  <xsd:schema xmlns:xsd="http://www.w3.org/2001/XMLSchema" xmlns:xs="http://www.w3.org/2001/XMLSchema" xmlns:p="http://schemas.microsoft.com/office/2006/metadata/properties" xmlns:ns3="522d4c35-b548-4432-90ae-af4376e1c4b4" targetNamespace="http://schemas.microsoft.com/office/2006/metadata/properties" ma:root="true" ma:fieldsID="6327414cb3b5f93d160f991d0b6625f7" ns3:_="">
    <xsd:import namespace="522d4c35-b548-4432-90ae-af4376e1c4b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2d4c35-b548-4432-90ae-af4376e1c4b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FA976BF-BA58-4DED-B6CD-0D8A580477C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1727757-3061-47D3-99FD-9493F136DC43}">
  <ds:schemaRefs>
    <ds:schemaRef ds:uri="http://www.w3.org/XML/1998/namespace"/>
    <ds:schemaRef ds:uri="http://schemas.openxmlformats.org/package/2006/metadata/core-properties"/>
    <ds:schemaRef ds:uri="http://schemas.microsoft.com/office/2006/documentManagement/types"/>
    <ds:schemaRef ds:uri="522d4c35-b548-4432-90ae-af4376e1c4b4"/>
    <ds:schemaRef ds:uri="http://purl.org/dc/dcmitype/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972645BB-C536-4612-8AE4-E740337A994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22d4c35-b548-4432-90ae-af4376e1c4b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5952</TotalTime>
  <Words>253</Words>
  <Application>Microsoft Office PowerPoint</Application>
  <PresentationFormat>On-screen Show (4:3)</PresentationFormat>
  <Paragraphs>77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7</vt:i4>
      </vt:variant>
      <vt:variant>
        <vt:lpstr>Slide Titles</vt:lpstr>
      </vt:variant>
      <vt:variant>
        <vt:i4>16</vt:i4>
      </vt:variant>
    </vt:vector>
  </HeadingPairs>
  <TitlesOfParts>
    <vt:vector size="28" baseType="lpstr">
      <vt:lpstr>Arial</vt:lpstr>
      <vt:lpstr>Calibri</vt:lpstr>
      <vt:lpstr>Comic Sans MS</vt:lpstr>
      <vt:lpstr>KG Primary Penmanship</vt:lpstr>
      <vt:lpstr>Wingdings</vt:lpstr>
      <vt:lpstr>Title slide</vt:lpstr>
      <vt:lpstr>Get ready title</vt:lpstr>
      <vt:lpstr>Get ready questions</vt:lpstr>
      <vt:lpstr>Let's learn title</vt:lpstr>
      <vt:lpstr>Let's learn slides</vt:lpstr>
      <vt:lpstr>Your turn</vt:lpstr>
      <vt:lpstr>Your turn activity lesson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Have a go at question 1 on the worksheet </vt:lpstr>
      <vt:lpstr>PowerPoint Presentation</vt:lpstr>
      <vt:lpstr>PowerPoint Presentation</vt:lpstr>
      <vt:lpstr>PowerPoint Presentation</vt:lpstr>
      <vt:lpstr>PowerPoint Presentation</vt:lpstr>
      <vt:lpstr>Have a go at questions 2 and 3 on the worksheet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Clarke</dc:creator>
  <cp:lastModifiedBy>User</cp:lastModifiedBy>
  <cp:revision>232</cp:revision>
  <dcterms:created xsi:type="dcterms:W3CDTF">2019-07-05T11:02:13Z</dcterms:created>
  <dcterms:modified xsi:type="dcterms:W3CDTF">2021-02-03T08:56:24Z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0x010100810DC92D10A6294EB2D3BAE7684BF2FC</vt:lpwstr>
  </property>
</Properties>
</file>