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81" r:id="rId4"/>
    <p:sldId id="271" r:id="rId5"/>
    <p:sldId id="272" r:id="rId6"/>
    <p:sldId id="273" r:id="rId7"/>
    <p:sldId id="274" r:id="rId8"/>
    <p:sldId id="275" r:id="rId9"/>
    <p:sldId id="276" r:id="rId10"/>
    <p:sldId id="277" r:id="rId11"/>
    <p:sldId id="279" r:id="rId12"/>
    <p:sldId id="280" r:id="rId13"/>
    <p:sldId id="267" r:id="rId14"/>
  </p:sldIdLst>
  <p:sldSz cx="9144000" cy="6858000" type="screen4x3"/>
  <p:notesSz cx="6858000" cy="9144000"/>
  <p:embeddedFontLst>
    <p:embeddedFont>
      <p:font typeface="Twinkl SemiBold" charset="0"/>
      <p:bold r:id="rId17"/>
    </p:embeddedFont>
    <p:embeddedFont>
      <p:font typeface="Twinkl" charset="0"/>
      <p:regular r:id="rId18"/>
      <p:bold r:id="rId19"/>
    </p:embeddedFont>
    <p:embeddedFont>
      <p:font typeface="Sassoon Infant Rg" charset="0"/>
      <p:regular r:id="rId20"/>
      <p:bold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F6C"/>
    <a:srgbClr val="007BC2"/>
    <a:srgbClr val="F08214"/>
    <a:srgbClr val="A773AE"/>
    <a:srgbClr val="A3A0A2"/>
    <a:srgbClr val="E7E6E1"/>
    <a:srgbClr val="B77C72"/>
    <a:srgbClr val="C5572F"/>
    <a:srgbClr val="C28B5D"/>
    <a:srgbClr val="DE1E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1" autoAdjust="0"/>
    <p:restoredTop sz="94660"/>
  </p:normalViewPr>
  <p:slideViewPr>
    <p:cSldViewPr snapToGrid="0" showGuides="1">
      <p:cViewPr varScale="1">
        <p:scale>
          <a:sx n="73" d="100"/>
          <a:sy n="73" d="100"/>
        </p:scale>
        <p:origin x="-1320" y="-102"/>
      </p:cViewPr>
      <p:guideLst>
        <p:guide orient="horz" pos="2137"/>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16/09/2020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16/09/2020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across</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big</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sailed</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18" name="lady"/>
          <p:cNvSpPr/>
          <p:nvPr/>
        </p:nvSpPr>
        <p:spPr>
          <a:xfrm>
            <a:off x="1710147"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a:t>
            </a:r>
          </a:p>
        </p:txBody>
      </p:sp>
      <p:sp>
        <p:nvSpPr>
          <p:cNvPr id="19" name="knocked"/>
          <p:cNvSpPr/>
          <p:nvPr/>
        </p:nvSpPr>
        <p:spPr>
          <a:xfrm>
            <a:off x="286608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sailed</a:t>
            </a:r>
          </a:p>
        </p:txBody>
      </p:sp>
      <p:sp>
        <p:nvSpPr>
          <p:cNvPr id="20" name="over"/>
          <p:cNvSpPr/>
          <p:nvPr/>
        </p:nvSpPr>
        <p:spPr>
          <a:xfrm>
            <a:off x="4022029"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across</a:t>
            </a:r>
          </a:p>
        </p:txBody>
      </p:sp>
      <p:sp>
        <p:nvSpPr>
          <p:cNvPr id="22" name="the"/>
          <p:cNvSpPr/>
          <p:nvPr/>
        </p:nvSpPr>
        <p:spPr>
          <a:xfrm>
            <a:off x="5177970"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The children sailed across the big pond.</a:t>
            </a:r>
          </a:p>
        </p:txBody>
      </p:sp>
      <p:sp>
        <p:nvSpPr>
          <p:cNvPr id="26" name="tins."/>
          <p:cNvSpPr/>
          <p:nvPr/>
        </p:nvSpPr>
        <p:spPr>
          <a:xfrm>
            <a:off x="7489852" y="5132809"/>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pond.</a:t>
            </a:r>
          </a:p>
        </p:txBody>
      </p:sp>
      <p:sp>
        <p:nvSpPr>
          <p:cNvPr id="27" name="the"/>
          <p:cNvSpPr/>
          <p:nvPr/>
        </p:nvSpPr>
        <p:spPr>
          <a:xfrm>
            <a:off x="6970144" y="391476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pond.</a:t>
            </a:r>
          </a:p>
        </p:txBody>
      </p:sp>
      <p:sp>
        <p:nvSpPr>
          <p:cNvPr id="28" name="The"/>
          <p:cNvSpPr/>
          <p:nvPr/>
        </p:nvSpPr>
        <p:spPr>
          <a:xfrm>
            <a:off x="545743" y="51405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33" name="tins."/>
          <p:cNvSpPr/>
          <p:nvPr/>
        </p:nvSpPr>
        <p:spPr>
          <a:xfrm>
            <a:off x="6333911" y="51405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big</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650" y="1842847"/>
            <a:ext cx="4511026" cy="2375927"/>
          </a:xfrm>
          <a:prstGeom prst="rect">
            <a:avLst/>
          </a:prstGeom>
        </p:spPr>
      </p:pic>
      <p:sp>
        <p:nvSpPr>
          <p:cNvPr id="7" name="Oval 6"/>
          <p:cNvSpPr/>
          <p:nvPr/>
        </p:nvSpPr>
        <p:spPr>
          <a:xfrm>
            <a:off x="3910548" y="3290772"/>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23" name="Arrow: Right 22">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24" name="Arrow: Left 23">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157532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 presetClass="entr" presetSubtype="0" fill="hold" grpId="0" nodeType="withEffect">
                                  <p:stCondLst>
                                    <p:cond delay="350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8" grpId="0" animBg="1"/>
      <p:bldP spid="19" grpId="0" animBg="1"/>
      <p:bldP spid="20" grpId="0" animBg="1"/>
      <p:bldP spid="22" grpId="0" animBg="1"/>
      <p:bldP spid="25" grpId="0"/>
      <p:bldP spid="26" grpId="0" animBg="1"/>
      <p:bldP spid="28"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8960" y="1450566"/>
            <a:ext cx="4514911" cy="3431963"/>
          </a:xfrm>
          <a:prstGeom prst="rect">
            <a:avLst/>
          </a:prstGeom>
        </p:spPr>
      </p:pic>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changed</a:t>
            </a:r>
          </a:p>
        </p:txBody>
      </p:sp>
      <p:sp>
        <p:nvSpPr>
          <p:cNvPr id="8" name="over"/>
          <p:cNvSpPr/>
          <p:nvPr/>
        </p:nvSpPr>
        <p:spPr>
          <a:xfrm>
            <a:off x="6970144" y="1621765"/>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baby’s</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nappy.</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Charlie</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dirty</a:t>
            </a:r>
          </a:p>
        </p:txBody>
      </p:sp>
      <p:sp>
        <p:nvSpPr>
          <p:cNvPr id="17" name="The"/>
          <p:cNvSpPr/>
          <p:nvPr/>
        </p:nvSpPr>
        <p:spPr>
          <a:xfrm>
            <a:off x="1104175"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Charlie</a:t>
            </a:r>
          </a:p>
        </p:txBody>
      </p:sp>
      <p:sp>
        <p:nvSpPr>
          <p:cNvPr id="18" name="lady"/>
          <p:cNvSpPr/>
          <p:nvPr/>
        </p:nvSpPr>
        <p:spPr>
          <a:xfrm>
            <a:off x="2260116"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changed</a:t>
            </a:r>
          </a:p>
        </p:txBody>
      </p:sp>
      <p:sp>
        <p:nvSpPr>
          <p:cNvPr id="19" name="knocked"/>
          <p:cNvSpPr/>
          <p:nvPr/>
        </p:nvSpPr>
        <p:spPr>
          <a:xfrm>
            <a:off x="3416057"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20" name="over"/>
          <p:cNvSpPr/>
          <p:nvPr/>
        </p:nvSpPr>
        <p:spPr>
          <a:xfrm>
            <a:off x="457199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baby’s</a:t>
            </a:r>
          </a:p>
        </p:txBody>
      </p:sp>
      <p:sp>
        <p:nvSpPr>
          <p:cNvPr id="22" name="the"/>
          <p:cNvSpPr/>
          <p:nvPr/>
        </p:nvSpPr>
        <p:spPr>
          <a:xfrm>
            <a:off x="5727939"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dirty</a:t>
            </a:r>
          </a:p>
        </p:txBody>
      </p:sp>
      <p:sp>
        <p:nvSpPr>
          <p:cNvPr id="23" name="tins."/>
          <p:cNvSpPr/>
          <p:nvPr/>
        </p:nvSpPr>
        <p:spPr>
          <a:xfrm>
            <a:off x="6883880"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nappy.</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Charlie changed the baby’s dirty nappy.</a:t>
            </a:r>
          </a:p>
        </p:txBody>
      </p:sp>
      <p:sp>
        <p:nvSpPr>
          <p:cNvPr id="7" name="Oval 6"/>
          <p:cNvSpPr/>
          <p:nvPr/>
        </p:nvSpPr>
        <p:spPr>
          <a:xfrm>
            <a:off x="921283" y="1425934"/>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24" name="Arrow: Right 23">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26" name="Arrow: Left 25">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3470620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3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nextCondLst>
                <p:cond evt="onClick" delay="0">
                  <p:tgtEl>
                    <p:spTgt spid="7"/>
                  </p:tgtEl>
                </p:cond>
              </p:nextCondLst>
            </p:seq>
          </p:childTnLst>
        </p:cTn>
      </p:par>
    </p:tnLst>
    <p:bldLst>
      <p:bldP spid="17" grpId="0" animBg="1"/>
      <p:bldP spid="18" grpId="0" animBg="1"/>
      <p:bldP spid="19" grpId="0" animBg="1"/>
      <p:bldP spid="20" grpId="0" animBg="1"/>
      <p:bldP spid="22" grpId="0" animBg="1"/>
      <p:bldP spid="2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Pat waved the feather duster in the air.</a:t>
            </a:r>
          </a:p>
        </p:txBody>
      </p:sp>
      <p:sp>
        <p:nvSpPr>
          <p:cNvPr id="28" name="The"/>
          <p:cNvSpPr/>
          <p:nvPr/>
        </p:nvSpPr>
        <p:spPr>
          <a:xfrm>
            <a:off x="545743" y="5123661"/>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Pat</a:t>
            </a:r>
            <a:endParaRPr lang="en-GB" dirty="0"/>
          </a:p>
        </p:txBody>
      </p:sp>
      <p:sp>
        <p:nvSpPr>
          <p:cNvPr id="7" name="Oval 6"/>
          <p:cNvSpPr/>
          <p:nvPr/>
        </p:nvSpPr>
        <p:spPr>
          <a:xfrm>
            <a:off x="3684797" y="2626583"/>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23" name="The"/>
          <p:cNvSpPr/>
          <p:nvPr/>
        </p:nvSpPr>
        <p:spPr>
          <a:xfrm>
            <a:off x="1555679" y="5123661"/>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waved</a:t>
            </a:r>
            <a:endParaRPr lang="en-GB" dirty="0"/>
          </a:p>
        </p:txBody>
      </p:sp>
      <p:sp>
        <p:nvSpPr>
          <p:cNvPr id="24" name="The"/>
          <p:cNvSpPr/>
          <p:nvPr/>
        </p:nvSpPr>
        <p:spPr>
          <a:xfrm>
            <a:off x="2565615" y="5123661"/>
            <a:ext cx="988953"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a:t>
            </a:r>
            <a:endParaRPr lang="en-GB" dirty="0"/>
          </a:p>
        </p:txBody>
      </p:sp>
      <p:sp>
        <p:nvSpPr>
          <p:cNvPr id="29" name="The"/>
          <p:cNvSpPr/>
          <p:nvPr/>
        </p:nvSpPr>
        <p:spPr>
          <a:xfrm>
            <a:off x="3575551" y="5123661"/>
            <a:ext cx="988953"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feather</a:t>
            </a:r>
            <a:endParaRPr lang="en-GB" dirty="0"/>
          </a:p>
        </p:txBody>
      </p:sp>
      <p:sp>
        <p:nvSpPr>
          <p:cNvPr id="30" name="The"/>
          <p:cNvSpPr/>
          <p:nvPr/>
        </p:nvSpPr>
        <p:spPr>
          <a:xfrm>
            <a:off x="4585487" y="5123661"/>
            <a:ext cx="988953"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duster</a:t>
            </a:r>
            <a:endParaRPr lang="en-GB" dirty="0"/>
          </a:p>
        </p:txBody>
      </p:sp>
      <p:sp>
        <p:nvSpPr>
          <p:cNvPr id="31" name="The"/>
          <p:cNvSpPr/>
          <p:nvPr/>
        </p:nvSpPr>
        <p:spPr>
          <a:xfrm>
            <a:off x="5595423" y="5123661"/>
            <a:ext cx="988953"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a:t>
            </a:r>
            <a:endParaRPr lang="en-GB" dirty="0"/>
          </a:p>
        </p:txBody>
      </p:sp>
      <p:sp>
        <p:nvSpPr>
          <p:cNvPr id="32" name="The"/>
          <p:cNvSpPr/>
          <p:nvPr/>
        </p:nvSpPr>
        <p:spPr>
          <a:xfrm>
            <a:off x="6605359" y="5123661"/>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a:t>
            </a:r>
            <a:endParaRPr lang="en-GB" dirty="0"/>
          </a:p>
        </p:txBody>
      </p:sp>
      <p:sp>
        <p:nvSpPr>
          <p:cNvPr id="34" name="The"/>
          <p:cNvSpPr/>
          <p:nvPr/>
        </p:nvSpPr>
        <p:spPr>
          <a:xfrm>
            <a:off x="7615297" y="5123661"/>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air.</a:t>
            </a:r>
            <a:endParaRPr lang="en-GB" dirty="0"/>
          </a:p>
        </p:txBody>
      </p:sp>
      <p:sp>
        <p:nvSpPr>
          <p:cNvPr id="35" name="The"/>
          <p:cNvSpPr/>
          <p:nvPr/>
        </p:nvSpPr>
        <p:spPr>
          <a:xfrm>
            <a:off x="5939516" y="1618240"/>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waved</a:t>
            </a:r>
            <a:endParaRPr lang="en-GB" dirty="0"/>
          </a:p>
        </p:txBody>
      </p:sp>
      <p:sp>
        <p:nvSpPr>
          <p:cNvPr id="36" name="The"/>
          <p:cNvSpPr/>
          <p:nvPr/>
        </p:nvSpPr>
        <p:spPr>
          <a:xfrm>
            <a:off x="5939516" y="2393044"/>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air.</a:t>
            </a:r>
            <a:endParaRPr lang="en-GB" dirty="0"/>
          </a:p>
        </p:txBody>
      </p:sp>
      <p:sp>
        <p:nvSpPr>
          <p:cNvPr id="37" name="The"/>
          <p:cNvSpPr/>
          <p:nvPr/>
        </p:nvSpPr>
        <p:spPr>
          <a:xfrm>
            <a:off x="5939516" y="3151885"/>
            <a:ext cx="988953"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a:t>
            </a:r>
            <a:endParaRPr lang="en-GB" dirty="0"/>
          </a:p>
        </p:txBody>
      </p:sp>
      <p:sp>
        <p:nvSpPr>
          <p:cNvPr id="38" name="The"/>
          <p:cNvSpPr/>
          <p:nvPr/>
        </p:nvSpPr>
        <p:spPr>
          <a:xfrm>
            <a:off x="7142966" y="1632107"/>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a:t>
            </a:r>
            <a:endParaRPr lang="en-GB" dirty="0"/>
          </a:p>
        </p:txBody>
      </p:sp>
      <p:sp>
        <p:nvSpPr>
          <p:cNvPr id="39" name="The"/>
          <p:cNvSpPr/>
          <p:nvPr/>
        </p:nvSpPr>
        <p:spPr>
          <a:xfrm>
            <a:off x="7142966" y="2395416"/>
            <a:ext cx="988953"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feather</a:t>
            </a:r>
            <a:endParaRPr lang="en-GB" dirty="0"/>
          </a:p>
        </p:txBody>
      </p:sp>
      <p:sp>
        <p:nvSpPr>
          <p:cNvPr id="40" name="The"/>
          <p:cNvSpPr/>
          <p:nvPr/>
        </p:nvSpPr>
        <p:spPr>
          <a:xfrm>
            <a:off x="7142966" y="3151884"/>
            <a:ext cx="988953"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Pat</a:t>
            </a:r>
            <a:endParaRPr lang="en-GB" dirty="0"/>
          </a:p>
        </p:txBody>
      </p:sp>
      <p:sp>
        <p:nvSpPr>
          <p:cNvPr id="41" name="The"/>
          <p:cNvSpPr/>
          <p:nvPr/>
        </p:nvSpPr>
        <p:spPr>
          <a:xfrm>
            <a:off x="5939516" y="3846383"/>
            <a:ext cx="988953"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a:t>
            </a:r>
            <a:endParaRPr lang="en-GB" dirty="0"/>
          </a:p>
        </p:txBody>
      </p:sp>
      <p:sp>
        <p:nvSpPr>
          <p:cNvPr id="42" name="The"/>
          <p:cNvSpPr/>
          <p:nvPr/>
        </p:nvSpPr>
        <p:spPr>
          <a:xfrm>
            <a:off x="7142966" y="3846382"/>
            <a:ext cx="988953"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duster</a:t>
            </a:r>
            <a:endParaRPr lang="en-GB" dirty="0"/>
          </a:p>
        </p:txBody>
      </p:sp>
      <p:sp>
        <p:nvSpPr>
          <p:cNvPr id="45" name="Arrow: Left 44">
            <a:hlinkClick r:id="rId2"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9802" r="52198"/>
          <a:stretch/>
        </p:blipFill>
        <p:spPr>
          <a:xfrm>
            <a:off x="1191687" y="1133075"/>
            <a:ext cx="2045367" cy="3805245"/>
          </a:xfrm>
          <a:prstGeom prst="rect">
            <a:avLst/>
          </a:prstGeom>
        </p:spPr>
      </p:pic>
    </p:spTree>
    <p:extLst>
      <p:ext uri="{BB962C8B-B14F-4D97-AF65-F5344CB8AC3E}">
        <p14:creationId xmlns:p14="http://schemas.microsoft.com/office/powerpoint/2010/main" xmlns="" val="3136503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35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 presetClass="entr" presetSubtype="0" fill="hold" grpId="0" nodeType="withEffect">
                                  <p:stCondLst>
                                    <p:cond delay="400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25" grpId="0"/>
      <p:bldP spid="28" grpId="0" animBg="1"/>
      <p:bldP spid="23" grpId="0" animBg="1"/>
      <p:bldP spid="24" grpId="0" animBg="1"/>
      <p:bldP spid="29" grpId="0" animBg="1"/>
      <p:bldP spid="30" grpId="0" animBg="1"/>
      <p:bldP spid="31" grpId="0" animBg="1"/>
      <p:bldP spid="32"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lady</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tins.</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knocked</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17" name="The"/>
          <p:cNvSpPr/>
          <p:nvPr/>
        </p:nvSpPr>
        <p:spPr>
          <a:xfrm>
            <a:off x="1104175"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18" name="lady"/>
          <p:cNvSpPr/>
          <p:nvPr/>
        </p:nvSpPr>
        <p:spPr>
          <a:xfrm>
            <a:off x="2260116"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lady</a:t>
            </a:r>
          </a:p>
        </p:txBody>
      </p:sp>
      <p:sp>
        <p:nvSpPr>
          <p:cNvPr id="19" name="knocked"/>
          <p:cNvSpPr/>
          <p:nvPr/>
        </p:nvSpPr>
        <p:spPr>
          <a:xfrm>
            <a:off x="3416057"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knocked</a:t>
            </a:r>
          </a:p>
        </p:txBody>
      </p:sp>
      <p:sp>
        <p:nvSpPr>
          <p:cNvPr id="20" name="over"/>
          <p:cNvSpPr/>
          <p:nvPr/>
        </p:nvSpPr>
        <p:spPr>
          <a:xfrm>
            <a:off x="457199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a:t>
            </a:r>
          </a:p>
        </p:txBody>
      </p:sp>
      <p:sp>
        <p:nvSpPr>
          <p:cNvPr id="22" name="the"/>
          <p:cNvSpPr/>
          <p:nvPr/>
        </p:nvSpPr>
        <p:spPr>
          <a:xfrm>
            <a:off x="5727939"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23" name="tins."/>
          <p:cNvSpPr/>
          <p:nvPr/>
        </p:nvSpPr>
        <p:spPr>
          <a:xfrm>
            <a:off x="6883880"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tins.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4488" y="1284863"/>
            <a:ext cx="2160918" cy="3610228"/>
          </a:xfrm>
          <a:prstGeom prst="rect">
            <a:avLst/>
          </a:prstGeom>
        </p:spPr>
      </p:pic>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The lady knocked over the tins.</a:t>
            </a:r>
          </a:p>
        </p:txBody>
      </p:sp>
      <p:sp>
        <p:nvSpPr>
          <p:cNvPr id="2" name="Arrow: Right 1">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Tree>
    <p:extLst>
      <p:ext uri="{BB962C8B-B14F-4D97-AF65-F5344CB8AC3E}">
        <p14:creationId xmlns:p14="http://schemas.microsoft.com/office/powerpoint/2010/main" xmlns=""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3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animBg="1"/>
      <p:bldP spid="23"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8" y="352698"/>
            <a:ext cx="6662059" cy="2795452"/>
          </a:xfrm>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If your child can read the sentences independently, they can try and unscramble the sentence. If they find this tricky, read the scrambled sentence aloud and then ask if the sentence sounded right and how it could be changed to make sense.</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car.</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Five</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sat</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17" name="The"/>
          <p:cNvSpPr/>
          <p:nvPr/>
        </p:nvSpPr>
        <p:spPr>
          <a:xfrm>
            <a:off x="1104175"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Five</a:t>
            </a:r>
          </a:p>
        </p:txBody>
      </p:sp>
      <p:sp>
        <p:nvSpPr>
          <p:cNvPr id="18" name="lady"/>
          <p:cNvSpPr/>
          <p:nvPr/>
        </p:nvSpPr>
        <p:spPr>
          <a:xfrm>
            <a:off x="2260116"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people</a:t>
            </a:r>
          </a:p>
        </p:txBody>
      </p:sp>
      <p:sp>
        <p:nvSpPr>
          <p:cNvPr id="19" name="knocked"/>
          <p:cNvSpPr/>
          <p:nvPr/>
        </p:nvSpPr>
        <p:spPr>
          <a:xfrm>
            <a:off x="3416057"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sat</a:t>
            </a:r>
          </a:p>
        </p:txBody>
      </p:sp>
      <p:sp>
        <p:nvSpPr>
          <p:cNvPr id="20" name="over"/>
          <p:cNvSpPr/>
          <p:nvPr/>
        </p:nvSpPr>
        <p:spPr>
          <a:xfrm>
            <a:off x="457199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a:t>
            </a:r>
          </a:p>
        </p:txBody>
      </p:sp>
      <p:sp>
        <p:nvSpPr>
          <p:cNvPr id="22" name="the"/>
          <p:cNvSpPr/>
          <p:nvPr/>
        </p:nvSpPr>
        <p:spPr>
          <a:xfrm>
            <a:off x="5727939"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23" name="tins."/>
          <p:cNvSpPr/>
          <p:nvPr/>
        </p:nvSpPr>
        <p:spPr>
          <a:xfrm>
            <a:off x="6883880"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car.</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Five people sat in a car.</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650" y="1621764"/>
            <a:ext cx="4170098" cy="2948741"/>
          </a:xfrm>
          <a:prstGeom prst="roundRect">
            <a:avLst>
              <a:gd name="adj" fmla="val 3333"/>
            </a:avLst>
          </a:prstGeom>
        </p:spPr>
      </p:pic>
      <p:sp>
        <p:nvSpPr>
          <p:cNvPr id="7" name="Oval 6"/>
          <p:cNvSpPr/>
          <p:nvPr/>
        </p:nvSpPr>
        <p:spPr>
          <a:xfrm>
            <a:off x="4021061" y="3404641"/>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24" name="Arrow: Right 23">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26" name="Arrow: Left 25">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1239026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3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nextCondLst>
                <p:cond evt="onClick" delay="0">
                  <p:tgtEl>
                    <p:spTgt spid="7"/>
                  </p:tgtEl>
                </p:cond>
              </p:nextCondLst>
            </p:seq>
          </p:childTnLst>
        </p:cTn>
      </p:par>
    </p:tnLst>
    <p:bldLst>
      <p:bldP spid="17" grpId="0" animBg="1"/>
      <p:bldP spid="18" grpId="0" animBg="1"/>
      <p:bldP spid="19" grpId="0" animBg="1"/>
      <p:bldP spid="20" grpId="0" animBg="1"/>
      <p:bldP spid="22" grpId="0" animBg="1"/>
      <p:bldP spid="23"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checked</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Dad</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sleeping</a:t>
            </a:r>
          </a:p>
        </p:txBody>
      </p:sp>
      <p:sp>
        <p:nvSpPr>
          <p:cNvPr id="7" name="Oval 6"/>
          <p:cNvSpPr/>
          <p:nvPr/>
        </p:nvSpPr>
        <p:spPr>
          <a:xfrm>
            <a:off x="3925347" y="3290772"/>
            <a:ext cx="1495844" cy="1495844"/>
          </a:xfrm>
          <a:prstGeom prst="ellipse">
            <a:avLst/>
          </a:prstGeom>
          <a:solidFill>
            <a:srgbClr val="A7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17" name="The"/>
          <p:cNvSpPr/>
          <p:nvPr/>
        </p:nvSpPr>
        <p:spPr>
          <a:xfrm>
            <a:off x="1104175"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Dad</a:t>
            </a:r>
          </a:p>
        </p:txBody>
      </p:sp>
      <p:sp>
        <p:nvSpPr>
          <p:cNvPr id="18" name="lady"/>
          <p:cNvSpPr/>
          <p:nvPr/>
        </p:nvSpPr>
        <p:spPr>
          <a:xfrm>
            <a:off x="2260116"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checked</a:t>
            </a:r>
          </a:p>
        </p:txBody>
      </p:sp>
      <p:sp>
        <p:nvSpPr>
          <p:cNvPr id="19" name="knocked"/>
          <p:cNvSpPr/>
          <p:nvPr/>
        </p:nvSpPr>
        <p:spPr>
          <a:xfrm>
            <a:off x="3416057"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a:t>
            </a:r>
          </a:p>
        </p:txBody>
      </p:sp>
      <p:sp>
        <p:nvSpPr>
          <p:cNvPr id="20" name="over"/>
          <p:cNvSpPr/>
          <p:nvPr/>
        </p:nvSpPr>
        <p:spPr>
          <a:xfrm>
            <a:off x="457199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22" name="the"/>
          <p:cNvSpPr/>
          <p:nvPr/>
        </p:nvSpPr>
        <p:spPr>
          <a:xfrm>
            <a:off x="5727939"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sleeping</a:t>
            </a:r>
          </a:p>
        </p:txBody>
      </p:sp>
      <p:sp>
        <p:nvSpPr>
          <p:cNvPr id="23" name="tins."/>
          <p:cNvSpPr/>
          <p:nvPr/>
        </p:nvSpPr>
        <p:spPr>
          <a:xfrm>
            <a:off x="6883880"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Dad checked on the sleeping baby.</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650" y="1367964"/>
            <a:ext cx="2936784" cy="3591749"/>
          </a:xfrm>
          <a:prstGeom prst="rect">
            <a:avLst/>
          </a:prstGeom>
        </p:spPr>
      </p:pic>
      <p:sp>
        <p:nvSpPr>
          <p:cNvPr id="24" name="Arrow: Right 23">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26" name="Arrow: Left 25">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2990283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3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nextCondLst>
                <p:cond evt="onClick" delay="0">
                  <p:tgtEl>
                    <p:spTgt spid="7"/>
                  </p:tgtEl>
                </p:cond>
              </p:nextCondLst>
            </p:seq>
          </p:childTnLst>
        </p:cTn>
      </p:par>
    </p:tnLst>
    <p:bldLst>
      <p:bldP spid="17" grpId="0" animBg="1"/>
      <p:bldP spid="18" grpId="0" animBg="1"/>
      <p:bldP spid="19" grpId="0" animBg="1"/>
      <p:bldP spid="20" grpId="0" animBg="1"/>
      <p:bldP spid="22" grpId="0" animBg="1"/>
      <p:bldP spid="23"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blocks.</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Two</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climbed</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17" name="The"/>
          <p:cNvSpPr/>
          <p:nvPr/>
        </p:nvSpPr>
        <p:spPr>
          <a:xfrm>
            <a:off x="1104175"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Two</a:t>
            </a:r>
          </a:p>
        </p:txBody>
      </p:sp>
      <p:sp>
        <p:nvSpPr>
          <p:cNvPr id="18" name="lady"/>
          <p:cNvSpPr/>
          <p:nvPr/>
        </p:nvSpPr>
        <p:spPr>
          <a:xfrm>
            <a:off x="2260116"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a:t>
            </a:r>
          </a:p>
        </p:txBody>
      </p:sp>
      <p:sp>
        <p:nvSpPr>
          <p:cNvPr id="19" name="knocked"/>
          <p:cNvSpPr/>
          <p:nvPr/>
        </p:nvSpPr>
        <p:spPr>
          <a:xfrm>
            <a:off x="3416057"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climbed</a:t>
            </a:r>
          </a:p>
        </p:txBody>
      </p:sp>
      <p:sp>
        <p:nvSpPr>
          <p:cNvPr id="20" name="over"/>
          <p:cNvSpPr/>
          <p:nvPr/>
        </p:nvSpPr>
        <p:spPr>
          <a:xfrm>
            <a:off x="457199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a:t>
            </a:r>
          </a:p>
        </p:txBody>
      </p:sp>
      <p:sp>
        <p:nvSpPr>
          <p:cNvPr id="22" name="the"/>
          <p:cNvSpPr/>
          <p:nvPr/>
        </p:nvSpPr>
        <p:spPr>
          <a:xfrm>
            <a:off x="5727939"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23" name="tins."/>
          <p:cNvSpPr/>
          <p:nvPr/>
        </p:nvSpPr>
        <p:spPr>
          <a:xfrm>
            <a:off x="6883880"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blocks.</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Two children climbed on the blocks.</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650" y="1416122"/>
            <a:ext cx="4543061" cy="2845854"/>
          </a:xfrm>
          <a:prstGeom prst="rect">
            <a:avLst/>
          </a:prstGeom>
        </p:spPr>
      </p:pic>
      <p:sp>
        <p:nvSpPr>
          <p:cNvPr id="7" name="Oval 6"/>
          <p:cNvSpPr/>
          <p:nvPr/>
        </p:nvSpPr>
        <p:spPr>
          <a:xfrm>
            <a:off x="4127588" y="3439477"/>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24" name="Arrow: Right 23">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26" name="Arrow: Left 25">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42949669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3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nextCondLst>
                <p:cond evt="onClick" delay="0">
                  <p:tgtEl>
                    <p:spTgt spid="7"/>
                  </p:tgtEl>
                </p:cond>
              </p:nextCondLst>
            </p:seq>
          </p:childTnLst>
        </p:cTn>
      </p:par>
    </p:tnLst>
    <p:bldLst>
      <p:bldP spid="17" grpId="0" animBg="1"/>
      <p:bldP spid="18" grpId="0" animBg="1"/>
      <p:bldP spid="19" grpId="0" animBg="1"/>
      <p:bldP spid="20" grpId="0" animBg="1"/>
      <p:bldP spid="22" grpId="0" animBg="1"/>
      <p:bldP spid="23"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ate</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eggs</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toast.</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Sammy</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a:t>
            </a:r>
          </a:p>
        </p:txBody>
      </p:sp>
      <p:sp>
        <p:nvSpPr>
          <p:cNvPr id="17" name="The"/>
          <p:cNvSpPr/>
          <p:nvPr/>
        </p:nvSpPr>
        <p:spPr>
          <a:xfrm>
            <a:off x="1104175"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Sammy</a:t>
            </a:r>
          </a:p>
        </p:txBody>
      </p:sp>
      <p:sp>
        <p:nvSpPr>
          <p:cNvPr id="18" name="lady"/>
          <p:cNvSpPr/>
          <p:nvPr/>
        </p:nvSpPr>
        <p:spPr>
          <a:xfrm>
            <a:off x="2260116"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ate</a:t>
            </a:r>
          </a:p>
        </p:txBody>
      </p:sp>
      <p:sp>
        <p:nvSpPr>
          <p:cNvPr id="19" name="knocked"/>
          <p:cNvSpPr/>
          <p:nvPr/>
        </p:nvSpPr>
        <p:spPr>
          <a:xfrm>
            <a:off x="3416057"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a:t>
            </a:r>
          </a:p>
        </p:txBody>
      </p:sp>
      <p:sp>
        <p:nvSpPr>
          <p:cNvPr id="20" name="over"/>
          <p:cNvSpPr/>
          <p:nvPr/>
        </p:nvSpPr>
        <p:spPr>
          <a:xfrm>
            <a:off x="457199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eggs</a:t>
            </a:r>
          </a:p>
        </p:txBody>
      </p:sp>
      <p:sp>
        <p:nvSpPr>
          <p:cNvPr id="22" name="the"/>
          <p:cNvSpPr/>
          <p:nvPr/>
        </p:nvSpPr>
        <p:spPr>
          <a:xfrm>
            <a:off x="5727939"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a:t>
            </a:r>
          </a:p>
        </p:txBody>
      </p:sp>
      <p:sp>
        <p:nvSpPr>
          <p:cNvPr id="23" name="tins."/>
          <p:cNvSpPr/>
          <p:nvPr/>
        </p:nvSpPr>
        <p:spPr>
          <a:xfrm>
            <a:off x="6883880"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toast.</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Sammy ate some eggs and toast.</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649" y="1450221"/>
            <a:ext cx="3546385" cy="3389410"/>
          </a:xfrm>
          <a:prstGeom prst="roundRect">
            <a:avLst>
              <a:gd name="adj" fmla="val 7143"/>
            </a:avLst>
          </a:prstGeom>
        </p:spPr>
      </p:pic>
      <p:sp>
        <p:nvSpPr>
          <p:cNvPr id="7" name="Oval 6"/>
          <p:cNvSpPr/>
          <p:nvPr/>
        </p:nvSpPr>
        <p:spPr>
          <a:xfrm>
            <a:off x="3878414" y="3290772"/>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24" name="Arrow: Right 23">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26" name="Arrow: Left 25">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49383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3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nextCondLst>
                <p:cond evt="onClick" delay="0">
                  <p:tgtEl>
                    <p:spTgt spid="7"/>
                  </p:tgtEl>
                </p:cond>
              </p:nextCondLst>
            </p:seq>
          </p:childTnLst>
        </p:cTn>
      </p:par>
    </p:tnLst>
    <p:bldLst>
      <p:bldP spid="17" grpId="0" animBg="1"/>
      <p:bldP spid="18" grpId="0" animBg="1"/>
      <p:bldP spid="19" grpId="0" animBg="1"/>
      <p:bldP spid="20" grpId="0" animBg="1"/>
      <p:bldP spid="22" grpId="0" animBg="1"/>
      <p:bldP spid="23"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650" y="1615889"/>
            <a:ext cx="4434659" cy="3135816"/>
          </a:xfrm>
          <a:prstGeom prst="roundRect">
            <a:avLst>
              <a:gd name="adj" fmla="val 6669"/>
            </a:avLst>
          </a:prstGeom>
        </p:spPr>
      </p:pic>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sea.</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Two</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fished</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7" name="Oval 6"/>
          <p:cNvSpPr/>
          <p:nvPr/>
        </p:nvSpPr>
        <p:spPr>
          <a:xfrm>
            <a:off x="921283" y="3089171"/>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17" name="The"/>
          <p:cNvSpPr/>
          <p:nvPr/>
        </p:nvSpPr>
        <p:spPr>
          <a:xfrm>
            <a:off x="1104175"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Two</a:t>
            </a:r>
          </a:p>
        </p:txBody>
      </p:sp>
      <p:sp>
        <p:nvSpPr>
          <p:cNvPr id="18" name="lady"/>
          <p:cNvSpPr/>
          <p:nvPr/>
        </p:nvSpPr>
        <p:spPr>
          <a:xfrm>
            <a:off x="2260116"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a:t>
            </a:r>
          </a:p>
        </p:txBody>
      </p:sp>
      <p:sp>
        <p:nvSpPr>
          <p:cNvPr id="19" name="knocked"/>
          <p:cNvSpPr/>
          <p:nvPr/>
        </p:nvSpPr>
        <p:spPr>
          <a:xfrm>
            <a:off x="3416057"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fished</a:t>
            </a:r>
          </a:p>
        </p:txBody>
      </p:sp>
      <p:sp>
        <p:nvSpPr>
          <p:cNvPr id="20" name="over"/>
          <p:cNvSpPr/>
          <p:nvPr/>
        </p:nvSpPr>
        <p:spPr>
          <a:xfrm>
            <a:off x="457199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a:t>
            </a:r>
          </a:p>
        </p:txBody>
      </p:sp>
      <p:sp>
        <p:nvSpPr>
          <p:cNvPr id="22" name="the"/>
          <p:cNvSpPr/>
          <p:nvPr/>
        </p:nvSpPr>
        <p:spPr>
          <a:xfrm>
            <a:off x="5727939"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a:t>
            </a:r>
          </a:p>
        </p:txBody>
      </p:sp>
      <p:sp>
        <p:nvSpPr>
          <p:cNvPr id="23" name="tins."/>
          <p:cNvSpPr/>
          <p:nvPr/>
        </p:nvSpPr>
        <p:spPr>
          <a:xfrm>
            <a:off x="6883880"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sea.</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Two children fished in the sea.</a:t>
            </a:r>
          </a:p>
        </p:txBody>
      </p:sp>
      <p:sp>
        <p:nvSpPr>
          <p:cNvPr id="24" name="Arrow: Right 23">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26" name="Arrow: Left 25">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271717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3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nextCondLst>
                <p:cond evt="onClick" delay="0">
                  <p:tgtEl>
                    <p:spTgt spid="7"/>
                  </p:tgtEl>
                </p:cond>
              </p:nextCondLst>
            </p:seq>
          </p:childTnLst>
        </p:cTn>
      </p:par>
    </p:tnLst>
    <p:bldLst>
      <p:bldP spid="17" grpId="0" animBg="1"/>
      <p:bldP spid="18" grpId="0" animBg="1"/>
      <p:bldP spid="19" grpId="0" animBg="1"/>
      <p:bldP spid="20" grpId="0" animBg="1"/>
      <p:bldP spid="22" grpId="0" animBg="1"/>
      <p:bldP spid="23"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Unscramble the Sentence</a:t>
            </a:r>
          </a:p>
        </p:txBody>
      </p:sp>
      <p:sp>
        <p:nvSpPr>
          <p:cNvPr id="4" name="lady"/>
          <p:cNvSpPr/>
          <p:nvPr/>
        </p:nvSpPr>
        <p:spPr>
          <a:xfrm>
            <a:off x="5607171" y="162176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and</a:t>
            </a:r>
          </a:p>
        </p:txBody>
      </p:sp>
      <p:sp>
        <p:nvSpPr>
          <p:cNvPr id="8" name="over"/>
          <p:cNvSpPr/>
          <p:nvPr/>
        </p:nvSpPr>
        <p:spPr>
          <a:xfrm>
            <a:off x="6970144" y="162176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held</a:t>
            </a:r>
          </a:p>
        </p:txBody>
      </p:sp>
      <p:sp>
        <p:nvSpPr>
          <p:cNvPr id="9" name="tins."/>
          <p:cNvSpPr/>
          <p:nvPr/>
        </p:nvSpPr>
        <p:spPr>
          <a:xfrm>
            <a:off x="5607171" y="2392486"/>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a:t>
            </a:r>
          </a:p>
        </p:txBody>
      </p:sp>
      <p:sp>
        <p:nvSpPr>
          <p:cNvPr id="10" name="The"/>
          <p:cNvSpPr/>
          <p:nvPr/>
        </p:nvSpPr>
        <p:spPr>
          <a:xfrm>
            <a:off x="6970144" y="239248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Mum</a:t>
            </a:r>
          </a:p>
        </p:txBody>
      </p:sp>
      <p:sp>
        <p:nvSpPr>
          <p:cNvPr id="11" name="knocked"/>
          <p:cNvSpPr/>
          <p:nvPr/>
        </p:nvSpPr>
        <p:spPr>
          <a:xfrm>
            <a:off x="5607171" y="3151886"/>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Dad</a:t>
            </a:r>
          </a:p>
        </p:txBody>
      </p:sp>
      <p:sp>
        <p:nvSpPr>
          <p:cNvPr id="12" name="the"/>
          <p:cNvSpPr/>
          <p:nvPr/>
        </p:nvSpPr>
        <p:spPr>
          <a:xfrm>
            <a:off x="6970144" y="315188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their</a:t>
            </a:r>
          </a:p>
        </p:txBody>
      </p:sp>
      <p:sp>
        <p:nvSpPr>
          <p:cNvPr id="7" name="Oval 6"/>
          <p:cNvSpPr/>
          <p:nvPr/>
        </p:nvSpPr>
        <p:spPr>
          <a:xfrm>
            <a:off x="3500285" y="2030258"/>
            <a:ext cx="1495844" cy="1495844"/>
          </a:xfrm>
          <a:prstGeom prst="ellipse">
            <a:avLst/>
          </a:prstGeom>
          <a:solidFill>
            <a:srgbClr val="A773A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to reveal the answer</a:t>
            </a:r>
          </a:p>
        </p:txBody>
      </p:sp>
      <p:sp>
        <p:nvSpPr>
          <p:cNvPr id="17" name="The"/>
          <p:cNvSpPr/>
          <p:nvPr/>
        </p:nvSpPr>
        <p:spPr>
          <a:xfrm>
            <a:off x="554206" y="5132812"/>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Mum</a:t>
            </a:r>
          </a:p>
        </p:txBody>
      </p:sp>
      <p:sp>
        <p:nvSpPr>
          <p:cNvPr id="18" name="lady"/>
          <p:cNvSpPr/>
          <p:nvPr/>
        </p:nvSpPr>
        <p:spPr>
          <a:xfrm>
            <a:off x="1710147" y="5132811"/>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and</a:t>
            </a:r>
          </a:p>
        </p:txBody>
      </p:sp>
      <p:sp>
        <p:nvSpPr>
          <p:cNvPr id="19" name="knocked"/>
          <p:cNvSpPr/>
          <p:nvPr/>
        </p:nvSpPr>
        <p:spPr>
          <a:xfrm>
            <a:off x="2866088"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Dad</a:t>
            </a:r>
          </a:p>
        </p:txBody>
      </p:sp>
      <p:sp>
        <p:nvSpPr>
          <p:cNvPr id="20" name="over"/>
          <p:cNvSpPr/>
          <p:nvPr/>
        </p:nvSpPr>
        <p:spPr>
          <a:xfrm>
            <a:off x="4022029" y="5132811"/>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held</a:t>
            </a:r>
          </a:p>
        </p:txBody>
      </p:sp>
      <p:sp>
        <p:nvSpPr>
          <p:cNvPr id="22" name="the"/>
          <p:cNvSpPr/>
          <p:nvPr/>
        </p:nvSpPr>
        <p:spPr>
          <a:xfrm>
            <a:off x="5177970" y="5132811"/>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their</a:t>
            </a:r>
          </a:p>
        </p:txBody>
      </p:sp>
      <p:sp>
        <p:nvSpPr>
          <p:cNvPr id="23" name="tins."/>
          <p:cNvSpPr/>
          <p:nvPr/>
        </p:nvSpPr>
        <p:spPr>
          <a:xfrm>
            <a:off x="6333911" y="5132810"/>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a:t>
            </a:r>
          </a:p>
        </p:txBody>
      </p:sp>
      <p:sp>
        <p:nvSpPr>
          <p:cNvPr id="25" name="Title 20"/>
          <p:cNvSpPr txBox="1">
            <a:spLocks/>
          </p:cNvSpPr>
          <p:nvPr/>
        </p:nvSpPr>
        <p:spPr>
          <a:xfrm>
            <a:off x="697301" y="5684901"/>
            <a:ext cx="7749398" cy="66330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r>
              <a:rPr lang="en-GB" sz="2000" b="0" dirty="0"/>
              <a:t>Mum and Dad held their new baby.</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9981" y="1395404"/>
            <a:ext cx="1996076" cy="3512962"/>
          </a:xfrm>
          <a:prstGeom prst="rect">
            <a:avLst/>
          </a:prstGeom>
        </p:spPr>
      </p:pic>
      <p:sp>
        <p:nvSpPr>
          <p:cNvPr id="24" name="Oval 23"/>
          <p:cNvSpPr/>
          <p:nvPr/>
        </p:nvSpPr>
        <p:spPr>
          <a:xfrm>
            <a:off x="4107868" y="3389641"/>
            <a:ext cx="1240313" cy="1240313"/>
          </a:xfrm>
          <a:prstGeom prst="ellipse">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Click again…</a:t>
            </a:r>
          </a:p>
        </p:txBody>
      </p:sp>
      <p:sp>
        <p:nvSpPr>
          <p:cNvPr id="26" name="tins."/>
          <p:cNvSpPr/>
          <p:nvPr/>
        </p:nvSpPr>
        <p:spPr>
          <a:xfrm>
            <a:off x="7489852" y="5132809"/>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27" name="the"/>
          <p:cNvSpPr/>
          <p:nvPr/>
        </p:nvSpPr>
        <p:spPr>
          <a:xfrm>
            <a:off x="6970144" y="3914765"/>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28" name="The"/>
          <p:cNvSpPr/>
          <p:nvPr/>
        </p:nvSpPr>
        <p:spPr>
          <a:xfrm>
            <a:off x="528325" y="5140515"/>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Dad</a:t>
            </a:r>
          </a:p>
        </p:txBody>
      </p:sp>
      <p:sp>
        <p:nvSpPr>
          <p:cNvPr id="29" name="lady"/>
          <p:cNvSpPr/>
          <p:nvPr/>
        </p:nvSpPr>
        <p:spPr>
          <a:xfrm>
            <a:off x="1684266" y="5140514"/>
            <a:ext cx="1130060" cy="552091"/>
          </a:xfrm>
          <a:prstGeom prst="roundRect">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and</a:t>
            </a:r>
          </a:p>
        </p:txBody>
      </p:sp>
      <p:sp>
        <p:nvSpPr>
          <p:cNvPr id="30" name="knocked"/>
          <p:cNvSpPr/>
          <p:nvPr/>
        </p:nvSpPr>
        <p:spPr>
          <a:xfrm>
            <a:off x="2840207" y="514051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Mum</a:t>
            </a:r>
          </a:p>
        </p:txBody>
      </p:sp>
      <p:sp>
        <p:nvSpPr>
          <p:cNvPr id="31" name="over"/>
          <p:cNvSpPr/>
          <p:nvPr/>
        </p:nvSpPr>
        <p:spPr>
          <a:xfrm>
            <a:off x="3996148" y="5140514"/>
            <a:ext cx="1130060" cy="55209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held</a:t>
            </a:r>
          </a:p>
        </p:txBody>
      </p:sp>
      <p:sp>
        <p:nvSpPr>
          <p:cNvPr id="32" name="the"/>
          <p:cNvSpPr/>
          <p:nvPr/>
        </p:nvSpPr>
        <p:spPr>
          <a:xfrm>
            <a:off x="5152089" y="5140514"/>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their</a:t>
            </a:r>
          </a:p>
        </p:txBody>
      </p:sp>
      <p:sp>
        <p:nvSpPr>
          <p:cNvPr id="33" name="tins."/>
          <p:cNvSpPr/>
          <p:nvPr/>
        </p:nvSpPr>
        <p:spPr>
          <a:xfrm>
            <a:off x="6308030" y="5140513"/>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a:t>
            </a:r>
          </a:p>
        </p:txBody>
      </p:sp>
      <p:sp>
        <p:nvSpPr>
          <p:cNvPr id="34" name="tins."/>
          <p:cNvSpPr/>
          <p:nvPr/>
        </p:nvSpPr>
        <p:spPr>
          <a:xfrm>
            <a:off x="7463971" y="5140512"/>
            <a:ext cx="1130060" cy="552091"/>
          </a:xfrm>
          <a:prstGeom prst="roundRect">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baby.</a:t>
            </a:r>
          </a:p>
        </p:txBody>
      </p:sp>
      <p:sp>
        <p:nvSpPr>
          <p:cNvPr id="36" name="Arrow: Right 35">
            <a:hlinkClick r:id="rId3" action="ppaction://hlinksldjump"/>
          </p:cNvPr>
          <p:cNvSpPr/>
          <p:nvPr/>
        </p:nvSpPr>
        <p:spPr>
          <a:xfrm>
            <a:off x="7721725" y="5871586"/>
            <a:ext cx="882525" cy="437139"/>
          </a:xfrm>
          <a:prstGeom prst="rightArrow">
            <a:avLst/>
          </a:prstGeom>
          <a:solidFill>
            <a:srgbClr val="E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next</a:t>
            </a:r>
            <a:endParaRPr lang="en-GB" dirty="0"/>
          </a:p>
        </p:txBody>
      </p:sp>
      <p:sp>
        <p:nvSpPr>
          <p:cNvPr id="37" name="Arrow: Left 36">
            <a:hlinkClick r:id="rId4" action="ppaction://hlinksldjump"/>
          </p:cNvPr>
          <p:cNvSpPr/>
          <p:nvPr/>
        </p:nvSpPr>
        <p:spPr>
          <a:xfrm>
            <a:off x="539750" y="5874255"/>
            <a:ext cx="882525" cy="437139"/>
          </a:xfrm>
          <a:prstGeom prst="leftArrow">
            <a:avLst/>
          </a:prstGeom>
          <a:solidFill>
            <a:srgbClr val="0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back</a:t>
            </a:r>
          </a:p>
        </p:txBody>
      </p:sp>
    </p:spTree>
    <p:extLst>
      <p:ext uri="{BB962C8B-B14F-4D97-AF65-F5344CB8AC3E}">
        <p14:creationId xmlns:p14="http://schemas.microsoft.com/office/powerpoint/2010/main" xmlns="" val="36447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3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17"/>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6"/>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5"/>
                                        </p:tgtEl>
                                        <p:attrNameLst>
                                          <p:attrName>style.visibility</p:attrName>
                                        </p:attrNameLst>
                                      </p:cBhvr>
                                      <p:to>
                                        <p:strVal val="hidden"/>
                                      </p:to>
                                    </p:set>
                                  </p:childTnLst>
                                </p:cTn>
                              </p:par>
                              <p:par>
                                <p:cTn id="70" presetID="10" presetClass="entr" presetSubtype="0" fill="hold" grpId="0" nodeType="withEffect">
                                  <p:stCondLst>
                                    <p:cond delay="50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150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1" nodeType="withEffect">
                                  <p:stCondLst>
                                    <p:cond delay="200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grpId="0" nodeType="withEffect">
                                  <p:stCondLst>
                                    <p:cond delay="250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10" presetClass="entr" presetSubtype="0" fill="hold" grpId="0" nodeType="withEffect">
                                  <p:stCondLst>
                                    <p:cond delay="300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childTnLst>
                    </p:cTn>
                  </p:par>
                </p:childTnLst>
              </p:cTn>
              <p:nextCondLst>
                <p:cond evt="onClick" delay="0">
                  <p:tgtEl>
                    <p:spTgt spid="24"/>
                  </p:tgtEl>
                </p:cond>
              </p:nextCondLst>
            </p:seq>
          </p:childTnLst>
        </p:cTn>
      </p:par>
    </p:tnLst>
    <p:bldLst>
      <p:bldP spid="4" grpId="0" animBg="1"/>
      <p:bldP spid="8" grpId="0" animBg="1"/>
      <p:bldP spid="9" grpId="0" animBg="1"/>
      <p:bldP spid="10" grpId="0" animBg="1"/>
      <p:bldP spid="11" grpId="0" animBg="1"/>
      <p:bldP spid="12" grpId="0"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3" grpId="0" animBg="1"/>
      <p:bldP spid="23" grpId="1" animBg="1"/>
      <p:bldP spid="25" grpId="0"/>
      <p:bldP spid="25" grpId="1"/>
      <p:bldP spid="26" grpId="0" animBg="1"/>
      <p:bldP spid="26" grpId="1" animBg="1"/>
      <p:bldP spid="27" grpId="0" animBg="1"/>
      <p:bldP spid="28" grpId="0" animBg="1"/>
      <p:bldP spid="29" grpId="0" animBg="1"/>
      <p:bldP spid="30" grpId="0" animBg="1"/>
      <p:bldP spid="31" grpId="0" animBg="1"/>
      <p:bldP spid="32" grpId="0" animBg="1"/>
      <p:bldP spid="32" grpId="1" animBg="1"/>
      <p:bldP spid="33" grpId="0" animBg="1"/>
      <p:bldP spid="3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258</TotalTime>
  <Words>326</Words>
  <Application>Microsoft Office PowerPoint</Application>
  <PresentationFormat>On-screen Show (4:3)</PresentationFormat>
  <Paragraphs>184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Twinkl SemiBold</vt:lpstr>
      <vt:lpstr>Twinkl</vt:lpstr>
      <vt:lpstr>Sassoon Infant Rg</vt:lpstr>
      <vt:lpstr>Calibri</vt:lpstr>
      <vt:lpstr>Office Theme</vt:lpstr>
      <vt:lpstr>Slide 1</vt:lpstr>
      <vt:lpstr>Unscramble the Sentence</vt:lpstr>
      <vt:lpstr>      If your child can read the sentences independently, they can try and unscramble the sentence. If they find this tricky, read the scrambled sentence aloud and then ask if the sentence sounded right and how it could be changed to make sense.</vt:lpstr>
      <vt:lpstr>Unscramble the Sentence</vt:lpstr>
      <vt:lpstr>Unscramble the Sentence</vt:lpstr>
      <vt:lpstr>Unscramble the Sentence</vt:lpstr>
      <vt:lpstr>Unscramble the Sentence</vt:lpstr>
      <vt:lpstr>Unscramble the Sentence</vt:lpstr>
      <vt:lpstr>Unscramble the Sentence</vt:lpstr>
      <vt:lpstr>Unscramble the Sentence</vt:lpstr>
      <vt:lpstr>Unscramble the Sentence</vt:lpstr>
      <vt:lpstr>Unscramble the Sentence</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scamp</cp:lastModifiedBy>
  <cp:revision>24</cp:revision>
  <dcterms:created xsi:type="dcterms:W3CDTF">2018-02-15T12:33:29Z</dcterms:created>
  <dcterms:modified xsi:type="dcterms:W3CDTF">2020-09-16T15:16:24Z</dcterms:modified>
</cp:coreProperties>
</file>