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entury Gothic" panose="020B050202020202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2" roundtripDataSignature="AMtx7mgIKQBH0MhnTVUgnZr4lhQwPSHk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320" y="3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ba4335e96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ba4335e963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ba4335e963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ims Slide">
  <p:cSld name="Aims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4"/>
          <p:cNvSpPr/>
          <p:nvPr/>
        </p:nvSpPr>
        <p:spPr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5" name="Google Shape;15;p24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2767" y="6196125"/>
            <a:ext cx="576495" cy="58071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5">
            <a:hlinkClick r:id="rId4"/>
          </p:cNvPr>
          <p:cNvSpPr/>
          <p:nvPr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Box">
  <p:cSld name="Title Slide with Box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6"/>
          <p:cNvSpPr/>
          <p:nvPr/>
        </p:nvSpPr>
        <p:spPr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21" name="Google Shape;21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72497" y="5734211"/>
            <a:ext cx="576495" cy="58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2767" y="6196125"/>
            <a:ext cx="576495" cy="58071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>
            <a:hlinkClick r:id="rId4"/>
          </p:cNvPr>
          <p:cNvSpPr/>
          <p:nvPr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"/>
          <p:cNvSpPr/>
          <p:nvPr/>
        </p:nvSpPr>
        <p:spPr>
          <a:xfrm>
            <a:off x="628648" y="2537459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 cmpd="sng">
            <a:solidFill>
              <a:srgbClr val="FEFBD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chemeClr val="lt1"/>
                </a:solidFill>
                <a:latin typeface="Sassoon Primary" pitchFamily="50" charset="0"/>
                <a:sym typeface="Arial"/>
              </a:rPr>
              <a:t> </a:t>
            </a:r>
            <a:endParaRPr>
              <a:latin typeface="Sassoon Primary" pitchFamily="50" charset="0"/>
            </a:endParaRPr>
          </a:p>
        </p:txBody>
      </p:sp>
      <p:sp>
        <p:nvSpPr>
          <p:cNvPr id="30" name="Google Shape;30;p1"/>
          <p:cNvSpPr txBox="1"/>
          <p:nvPr/>
        </p:nvSpPr>
        <p:spPr>
          <a:xfrm>
            <a:off x="754060" y="2671740"/>
            <a:ext cx="78867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600" b="1" i="0" u="none" strike="noStrike" cap="none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Similes and Adjectives</a:t>
            </a:r>
            <a:endParaRPr sz="3600" b="1" i="0" u="none" strike="noStrike" cap="none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31" name="Google Shape;31;p1"/>
          <p:cNvSpPr>
            <a:spLocks noGrp="1"/>
          </p:cNvSpPr>
          <p:nvPr>
            <p:ph type="body" idx="4294967295"/>
          </p:nvPr>
        </p:nvSpPr>
        <p:spPr>
          <a:xfrm>
            <a:off x="754060" y="3346021"/>
            <a:ext cx="7886700" cy="1121823"/>
          </a:xfrm>
          <a:prstGeom prst="roundRect">
            <a:avLst>
              <a:gd name="adj" fmla="val 2585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WALT: Use similes and adjectives to improve our writing</a:t>
            </a:r>
            <a:endParaRPr sz="20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Quiz!</a:t>
            </a:r>
            <a:endParaRPr sz="36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201" name="Google Shape;201;p21"/>
          <p:cNvSpPr/>
          <p:nvPr/>
        </p:nvSpPr>
        <p:spPr>
          <a:xfrm>
            <a:off x="755650" y="1396431"/>
            <a:ext cx="76327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Pick the best adjective to describe the teeth in the picture. Give reasons.</a:t>
            </a:r>
            <a:endParaRPr sz="18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pic>
        <p:nvPicPr>
          <p:cNvPr id="202" name="Google Shape;202;p21"/>
          <p:cNvPicPr preferRelativeResize="0"/>
          <p:nvPr/>
        </p:nvPicPr>
        <p:blipFill rotWithShape="1">
          <a:blip r:embed="rId3">
            <a:alphaModFix/>
          </a:blip>
          <a:srcRect b="12368"/>
          <a:stretch/>
        </p:blipFill>
        <p:spPr>
          <a:xfrm>
            <a:off x="552448" y="1893781"/>
            <a:ext cx="8051802" cy="497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70348">
            <a:off x="719532" y="2087854"/>
            <a:ext cx="2146946" cy="220195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1"/>
          <p:cNvSpPr/>
          <p:nvPr/>
        </p:nvSpPr>
        <p:spPr>
          <a:xfrm rot="-1072">
            <a:off x="819723" y="2837407"/>
            <a:ext cx="1987145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nasty</a:t>
            </a:r>
            <a:endParaRPr sz="26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205" name="Google Shape;205;p21"/>
          <p:cNvSpPr/>
          <p:nvPr/>
        </p:nvSpPr>
        <p:spPr>
          <a:xfrm rot="-30941">
            <a:off x="943910" y="2317626"/>
            <a:ext cx="519703" cy="519703"/>
          </a:xfrm>
          <a:prstGeom prst="ellipse">
            <a:avLst/>
          </a:prstGeom>
          <a:solidFill>
            <a:srgbClr val="18A0DB"/>
          </a:solidFill>
          <a:ln w="28575" cap="flat" cmpd="sng">
            <a:solidFill>
              <a:srgbClr val="ACDD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pic>
        <p:nvPicPr>
          <p:cNvPr id="206" name="Google Shape;20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94766">
            <a:off x="6199721" y="2124090"/>
            <a:ext cx="2146946" cy="220195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1"/>
          <p:cNvSpPr/>
          <p:nvPr/>
        </p:nvSpPr>
        <p:spPr>
          <a:xfrm rot="-176654">
            <a:off x="6294833" y="2872736"/>
            <a:ext cx="1987145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razor-sharp</a:t>
            </a:r>
            <a:endParaRPr sz="26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208" name="Google Shape;208;p21"/>
          <p:cNvSpPr/>
          <p:nvPr/>
        </p:nvSpPr>
        <p:spPr>
          <a:xfrm rot="-206523">
            <a:off x="6393656" y="2384742"/>
            <a:ext cx="519703" cy="519703"/>
          </a:xfrm>
          <a:prstGeom prst="ellipse">
            <a:avLst/>
          </a:prstGeom>
          <a:solidFill>
            <a:srgbClr val="18A0DB"/>
          </a:solidFill>
          <a:ln w="28575" cap="flat" cmpd="sng">
            <a:solidFill>
              <a:srgbClr val="ACDD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25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26027">
            <a:off x="4617498" y="4410080"/>
            <a:ext cx="2146946" cy="220195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1"/>
          <p:cNvSpPr/>
          <p:nvPr/>
        </p:nvSpPr>
        <p:spPr>
          <a:xfrm rot="54607">
            <a:off x="4719289" y="5159974"/>
            <a:ext cx="1987145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awful</a:t>
            </a:r>
            <a:endParaRPr sz="26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211" name="Google Shape;211;p21"/>
          <p:cNvSpPr/>
          <p:nvPr/>
        </p:nvSpPr>
        <p:spPr>
          <a:xfrm rot="24738">
            <a:off x="4851854" y="4630389"/>
            <a:ext cx="519703" cy="519703"/>
          </a:xfrm>
          <a:prstGeom prst="ellipse">
            <a:avLst/>
          </a:prstGeom>
          <a:solidFill>
            <a:srgbClr val="18A0DB"/>
          </a:solidFill>
          <a:ln w="28575" cap="flat" cmpd="sng">
            <a:solidFill>
              <a:srgbClr val="ACDD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25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94766">
            <a:off x="2393264" y="4434058"/>
            <a:ext cx="2146946" cy="220195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1"/>
          <p:cNvSpPr/>
          <p:nvPr/>
        </p:nvSpPr>
        <p:spPr>
          <a:xfrm rot="-176654">
            <a:off x="2488376" y="5182704"/>
            <a:ext cx="1987145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pointy</a:t>
            </a:r>
            <a:endParaRPr sz="26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214" name="Google Shape;214;p21"/>
          <p:cNvSpPr/>
          <p:nvPr/>
        </p:nvSpPr>
        <p:spPr>
          <a:xfrm rot="-206523">
            <a:off x="2587199" y="4694710"/>
            <a:ext cx="519703" cy="519703"/>
          </a:xfrm>
          <a:prstGeom prst="ellipse">
            <a:avLst/>
          </a:prstGeom>
          <a:solidFill>
            <a:srgbClr val="18A0DB"/>
          </a:solidFill>
          <a:ln w="28575" cap="flat" cmpd="sng">
            <a:solidFill>
              <a:srgbClr val="ACDD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25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14132" y="2744313"/>
            <a:ext cx="3106206" cy="1473611"/>
          </a:xfrm>
          <a:prstGeom prst="rect">
            <a:avLst/>
          </a:prstGeom>
          <a:solidFill>
            <a:srgbClr val="ECECEC"/>
          </a:solidFill>
          <a:ln w="28575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6" name="Google Shape;216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29135" y="2546014"/>
            <a:ext cx="296302" cy="47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3173" y="4792702"/>
            <a:ext cx="1841617" cy="1624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1742" y="2225090"/>
            <a:ext cx="2643048" cy="2331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3827" y="2619374"/>
            <a:ext cx="2484797" cy="357822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3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chemeClr val="dk1"/>
                </a:solidFill>
                <a:latin typeface="Sassoon Primary" pitchFamily="50" charset="0"/>
              </a:rPr>
              <a:t>Simile Reminder</a:t>
            </a:r>
            <a:endParaRPr sz="36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58" name="Google Shape;58;p3"/>
          <p:cNvSpPr/>
          <p:nvPr/>
        </p:nvSpPr>
        <p:spPr>
          <a:xfrm>
            <a:off x="755650" y="1473201"/>
            <a:ext cx="76327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A simile is a way of describing something by comparing </a:t>
            </a:r>
            <a:br>
              <a:rPr lang="en-GB" sz="1800" b="0" i="0" u="none" strike="noStrike" cap="none" dirty="0">
                <a:solidFill>
                  <a:schemeClr val="dk1"/>
                </a:solidFill>
                <a:latin typeface="Sassoon Primary" pitchFamily="50" charset="0"/>
                <a:sym typeface="Arial"/>
              </a:rPr>
            </a:br>
            <a:r>
              <a:rPr lang="en-GB" sz="1800" b="0" i="0" u="none" strike="noStrike" cap="none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it to something else using ‘like’ or ‘as’.</a:t>
            </a:r>
            <a:endParaRPr sz="1800" b="0" i="0" u="none" strike="noStrike" cap="none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pic>
        <p:nvPicPr>
          <p:cNvPr id="59" name="Google Shape;59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6733" y="4254267"/>
            <a:ext cx="1835137" cy="2798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55998">
            <a:off x="4305747" y="2238800"/>
            <a:ext cx="4160327" cy="2889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91943" y="3763068"/>
            <a:ext cx="3766582" cy="179700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3"/>
          <p:cNvSpPr/>
          <p:nvPr/>
        </p:nvSpPr>
        <p:spPr>
          <a:xfrm>
            <a:off x="84881" y="2034439"/>
            <a:ext cx="2943225" cy="1049106"/>
          </a:xfrm>
          <a:prstGeom prst="rect">
            <a:avLst/>
          </a:prstGeom>
          <a:solidFill>
            <a:srgbClr val="18A0DB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08000" tIns="108000" rIns="108000" bIns="1080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Sassoon Primary" pitchFamily="50" charset="0"/>
                <a:sym typeface="Arial"/>
              </a:rPr>
              <a:t>Her eyes are </a:t>
            </a:r>
            <a:r>
              <a:rPr lang="en-GB" sz="1800" b="1" i="0" u="none" strike="noStrike" cap="none" dirty="0">
                <a:solidFill>
                  <a:schemeClr val="lt1"/>
                </a:solidFill>
                <a:latin typeface="Sassoon Primary" pitchFamily="50" charset="0"/>
                <a:sym typeface="Arial"/>
              </a:rPr>
              <a:t>like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Sassoon Primary" pitchFamily="50" charset="0"/>
                <a:sym typeface="Arial"/>
              </a:rPr>
              <a:t> stars and her lips are </a:t>
            </a:r>
            <a:r>
              <a:rPr lang="en-GB" sz="1800" b="1" i="0" u="none" strike="noStrike" cap="none" dirty="0">
                <a:solidFill>
                  <a:schemeClr val="lt1"/>
                </a:solidFill>
                <a:latin typeface="Sassoon Primary" pitchFamily="50" charset="0"/>
                <a:sym typeface="Arial"/>
              </a:rPr>
              <a:t>like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Sassoon Primary" pitchFamily="50" charset="0"/>
                <a:sym typeface="Arial"/>
              </a:rPr>
              <a:t> roses.</a:t>
            </a:r>
            <a:endParaRPr sz="1800" dirty="0">
              <a:solidFill>
                <a:schemeClr val="lt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63" name="Google Shape;63;p3"/>
          <p:cNvSpPr/>
          <p:nvPr/>
        </p:nvSpPr>
        <p:spPr>
          <a:xfrm>
            <a:off x="7029450" y="5425490"/>
            <a:ext cx="2114550" cy="772107"/>
          </a:xfrm>
          <a:prstGeom prst="rect">
            <a:avLst/>
          </a:prstGeom>
          <a:solidFill>
            <a:srgbClr val="0076B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08000" tIns="108000" rIns="108000" bIns="1080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Sassoon Primary" pitchFamily="50" charset="0"/>
                <a:sym typeface="Arial"/>
              </a:rPr>
              <a:t>The car was as fast </a:t>
            </a:r>
            <a:r>
              <a:rPr lang="en-GB" sz="1800" b="1" dirty="0">
                <a:solidFill>
                  <a:schemeClr val="lt1"/>
                </a:solidFill>
                <a:latin typeface="Sassoon Primary" pitchFamily="50" charset="0"/>
                <a:sym typeface="Arial"/>
              </a:rPr>
              <a:t>as</a:t>
            </a:r>
            <a:r>
              <a:rPr lang="en-GB" sz="1800" dirty="0">
                <a:solidFill>
                  <a:schemeClr val="lt1"/>
                </a:solidFill>
                <a:latin typeface="Sassoon Primary" pitchFamily="50" charset="0"/>
                <a:sym typeface="Arial"/>
              </a:rPr>
              <a:t> a </a:t>
            </a:r>
            <a:r>
              <a:rPr lang="en-GB" sz="1800" dirty="0" smtClean="0">
                <a:solidFill>
                  <a:schemeClr val="lt1"/>
                </a:solidFill>
                <a:latin typeface="Sassoon Primary" pitchFamily="50" charset="0"/>
                <a:sym typeface="Arial"/>
              </a:rPr>
              <a:t>cheetah.</a:t>
            </a:r>
            <a:endParaRPr sz="1800" dirty="0">
              <a:solidFill>
                <a:schemeClr val="lt1"/>
              </a:solidFill>
              <a:latin typeface="Sassoon Primary" pitchFamily="50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4"/>
          <p:cNvPicPr preferRelativeResize="0"/>
          <p:nvPr/>
        </p:nvPicPr>
        <p:blipFill rotWithShape="1">
          <a:blip r:embed="rId3">
            <a:alphaModFix/>
          </a:blip>
          <a:srcRect b="12368"/>
          <a:stretch/>
        </p:blipFill>
        <p:spPr>
          <a:xfrm>
            <a:off x="552448" y="1893781"/>
            <a:ext cx="8051802" cy="497374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4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chemeClr val="dk1"/>
                </a:solidFill>
                <a:latin typeface="Sassoon Primary" pitchFamily="50" charset="0"/>
              </a:rPr>
              <a:t>Now you try</a:t>
            </a:r>
            <a:r>
              <a:rPr lang="en-GB" sz="36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…</a:t>
            </a:r>
            <a:endParaRPr sz="36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70" name="Google Shape;70;p4"/>
          <p:cNvSpPr/>
          <p:nvPr/>
        </p:nvSpPr>
        <p:spPr>
          <a:xfrm>
            <a:off x="755650" y="1473201"/>
            <a:ext cx="76327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Finish the similes:</a:t>
            </a:r>
            <a:endParaRPr sz="18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pic>
        <p:nvPicPr>
          <p:cNvPr id="71" name="Google Shape;7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11029">
            <a:off x="3165128" y="2411943"/>
            <a:ext cx="2819400" cy="19578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2" name="Google Shape;7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83508">
            <a:off x="6360798" y="2143565"/>
            <a:ext cx="1965310" cy="283013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3" name="Google Shape;7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5650" y="2170781"/>
            <a:ext cx="1978025" cy="284844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5" name="Google Shape;75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49018" y="4706809"/>
            <a:ext cx="2897269" cy="201192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4" name="Google Shape;74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64817">
            <a:off x="1627465" y="4670513"/>
            <a:ext cx="2880972" cy="200061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6" name="Google Shape;76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06288" y="2381309"/>
            <a:ext cx="296302" cy="47090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4"/>
          <p:cNvSpPr/>
          <p:nvPr/>
        </p:nvSpPr>
        <p:spPr>
          <a:xfrm rot="21206598">
            <a:off x="820733" y="4373905"/>
            <a:ext cx="2235422" cy="64899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8A0D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08000" tIns="108000" rIns="108000" bIns="1080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The doll’s face was as smooth as…</a:t>
            </a:r>
            <a:endParaRPr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pic>
        <p:nvPicPr>
          <p:cNvPr id="77" name="Google Shape;77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96511" y="2161897"/>
            <a:ext cx="296302" cy="47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98011" y="2059965"/>
            <a:ext cx="296302" cy="470903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4"/>
          <p:cNvSpPr/>
          <p:nvPr/>
        </p:nvSpPr>
        <p:spPr>
          <a:xfrm rot="220684">
            <a:off x="5305584" y="2725456"/>
            <a:ext cx="493756" cy="493756"/>
          </a:xfrm>
          <a:prstGeom prst="ellipse">
            <a:avLst/>
          </a:prstGeom>
          <a:solidFill>
            <a:srgbClr val="18A0DB"/>
          </a:solidFill>
          <a:ln w="28575" cap="flat" cmpd="sng">
            <a:solidFill>
              <a:srgbClr val="ACDD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4"/>
          <p:cNvSpPr/>
          <p:nvPr/>
        </p:nvSpPr>
        <p:spPr>
          <a:xfrm rot="-286337">
            <a:off x="1948354" y="2348297"/>
            <a:ext cx="493756" cy="493756"/>
          </a:xfrm>
          <a:prstGeom prst="ellipse">
            <a:avLst/>
          </a:prstGeom>
          <a:solidFill>
            <a:srgbClr val="18A0DB"/>
          </a:solidFill>
          <a:ln w="28575" cap="flat" cmpd="sng">
            <a:solidFill>
              <a:srgbClr val="ACDD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4"/>
          <p:cNvSpPr/>
          <p:nvPr/>
        </p:nvSpPr>
        <p:spPr>
          <a:xfrm rot="315354">
            <a:off x="3827674" y="4964489"/>
            <a:ext cx="493756" cy="493756"/>
          </a:xfrm>
          <a:prstGeom prst="ellipse">
            <a:avLst/>
          </a:prstGeom>
          <a:solidFill>
            <a:srgbClr val="18A0DB"/>
          </a:solidFill>
          <a:ln w="28575" cap="flat" cmpd="sng">
            <a:solidFill>
              <a:srgbClr val="ACDD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4"/>
          <p:cNvSpPr/>
          <p:nvPr/>
        </p:nvSpPr>
        <p:spPr>
          <a:xfrm rot="-208809">
            <a:off x="7001568" y="4909599"/>
            <a:ext cx="493756" cy="493756"/>
          </a:xfrm>
          <a:prstGeom prst="ellipse">
            <a:avLst/>
          </a:prstGeom>
          <a:solidFill>
            <a:srgbClr val="18A0DB"/>
          </a:solidFill>
          <a:ln w="28575" cap="flat" cmpd="sng">
            <a:solidFill>
              <a:srgbClr val="ACDD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4"/>
          <p:cNvSpPr/>
          <p:nvPr/>
        </p:nvSpPr>
        <p:spPr>
          <a:xfrm rot="220684">
            <a:off x="7637014" y="2383861"/>
            <a:ext cx="493756" cy="493756"/>
          </a:xfrm>
          <a:prstGeom prst="ellipse">
            <a:avLst/>
          </a:prstGeom>
          <a:solidFill>
            <a:srgbClr val="18A0DB"/>
          </a:solidFill>
          <a:ln w="28575" cap="flat" cmpd="sng">
            <a:solidFill>
              <a:srgbClr val="ACDD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>
            <a:off x="1500060" y="6013293"/>
            <a:ext cx="3046116" cy="433553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8A0D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08000" tIns="108000" rIns="108000" bIns="1080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The night was as black as…</a:t>
            </a:r>
            <a:endParaRPr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>
            <a:off x="4755486" y="6208637"/>
            <a:ext cx="3165477" cy="433553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8A0D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08000" tIns="108000" rIns="108000" bIns="1080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The fireworks </a:t>
            </a:r>
            <a:r>
              <a:rPr lang="en-GB" dirty="0" smtClean="0">
                <a:solidFill>
                  <a:schemeClr val="dk1"/>
                </a:solidFill>
                <a:latin typeface="Sassoon Primary" pitchFamily="50" charset="0"/>
                <a:sym typeface="Arial"/>
              </a:rPr>
              <a:t>were </a:t>
            </a:r>
            <a:r>
              <a:rPr lang="en-GB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colourful </a:t>
            </a:r>
            <a:r>
              <a:rPr lang="en-GB" dirty="0" smtClean="0">
                <a:solidFill>
                  <a:schemeClr val="dk1"/>
                </a:solidFill>
                <a:latin typeface="Sassoon Primary" pitchFamily="50" charset="0"/>
                <a:sym typeface="Arial"/>
              </a:rPr>
              <a:t>like…</a:t>
            </a:r>
            <a:endParaRPr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86" name="Google Shape;86;p4"/>
          <p:cNvSpPr/>
          <p:nvPr/>
        </p:nvSpPr>
        <p:spPr>
          <a:xfrm>
            <a:off x="6100228" y="4317209"/>
            <a:ext cx="2742564" cy="433553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8A0D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08000" tIns="108000" rIns="108000" bIns="1080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The book was as exciting as…</a:t>
            </a:r>
            <a:endParaRPr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pic>
        <p:nvPicPr>
          <p:cNvPr id="87" name="Google Shape;87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09371" y="4609974"/>
            <a:ext cx="296302" cy="47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46116" y="4652506"/>
            <a:ext cx="296302" cy="47090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"/>
          <p:cNvSpPr/>
          <p:nvPr/>
        </p:nvSpPr>
        <p:spPr>
          <a:xfrm>
            <a:off x="3487211" y="3897206"/>
            <a:ext cx="2041983" cy="433553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8A0D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08000" tIns="108000" rIns="108000" bIns="1080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Greece was </a:t>
            </a:r>
            <a:r>
              <a:rPr lang="en-GB" dirty="0" smtClean="0">
                <a:solidFill>
                  <a:schemeClr val="dk1"/>
                </a:solidFill>
                <a:latin typeface="Sassoon Primary" pitchFamily="50" charset="0"/>
                <a:sym typeface="Arial"/>
              </a:rPr>
              <a:t>hot like…</a:t>
            </a:r>
            <a:endParaRPr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5"/>
          <p:cNvPicPr preferRelativeResize="0"/>
          <p:nvPr/>
        </p:nvPicPr>
        <p:blipFill rotWithShape="1">
          <a:blip r:embed="rId4">
            <a:alphaModFix/>
          </a:blip>
          <a:srcRect t="4465"/>
          <a:stretch/>
        </p:blipFill>
        <p:spPr>
          <a:xfrm>
            <a:off x="2085975" y="2095500"/>
            <a:ext cx="6734174" cy="458703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Why</a:t>
            </a:r>
            <a:r>
              <a:rPr lang="en-GB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5"/>
          <p:cNvSpPr/>
          <p:nvPr/>
        </p:nvSpPr>
        <p:spPr>
          <a:xfrm>
            <a:off x="755650" y="1473201"/>
            <a:ext cx="76327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Sassoon Primary" pitchFamily="50" charset="0"/>
                <a:sym typeface="Arial"/>
              </a:rPr>
              <a:t>Why do we use similes and adjectives?</a:t>
            </a:r>
            <a:endParaRPr sz="180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pic>
        <p:nvPicPr>
          <p:cNvPr id="98" name="Google Shape;9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627" y="2062699"/>
            <a:ext cx="3105073" cy="447145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5"/>
          <p:cNvSpPr/>
          <p:nvPr/>
        </p:nvSpPr>
        <p:spPr>
          <a:xfrm>
            <a:off x="4419600" y="1924200"/>
            <a:ext cx="4724400" cy="1326105"/>
          </a:xfrm>
          <a:prstGeom prst="rect">
            <a:avLst/>
          </a:prstGeom>
          <a:solidFill>
            <a:srgbClr val="18A0DB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08000" tIns="108000" rIns="108000" bIns="1080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Sassoon Primary" pitchFamily="50" charset="0"/>
                <a:sym typeface="Arial"/>
              </a:rPr>
              <a:t>When you are describing something, you are trying to create a picture in the reader’s mind. Similes can help you to do this.</a:t>
            </a:r>
            <a:endParaRPr sz="1800" dirty="0">
              <a:solidFill>
                <a:schemeClr val="lt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6200774" y="3315249"/>
            <a:ext cx="2943225" cy="772107"/>
          </a:xfrm>
          <a:prstGeom prst="rect">
            <a:avLst/>
          </a:prstGeom>
          <a:solidFill>
            <a:srgbClr val="0076B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08000" tIns="108000" rIns="108000" bIns="1080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Sassoon Primary" pitchFamily="50" charset="0"/>
                <a:sym typeface="Arial"/>
              </a:rPr>
              <a:t>They are most often used in </a:t>
            </a:r>
            <a:r>
              <a:rPr lang="en-GB" sz="1800" b="1">
                <a:solidFill>
                  <a:schemeClr val="lt1"/>
                </a:solidFill>
                <a:latin typeface="Sassoon Primary" pitchFamily="50" charset="0"/>
                <a:sym typeface="Arial"/>
              </a:rPr>
              <a:t>stories</a:t>
            </a:r>
            <a:r>
              <a:rPr lang="en-GB" sz="1800">
                <a:solidFill>
                  <a:schemeClr val="lt1"/>
                </a:solidFill>
                <a:latin typeface="Sassoon Primary" pitchFamily="50" charset="0"/>
                <a:sym typeface="Arial"/>
              </a:rPr>
              <a:t> and </a:t>
            </a:r>
            <a:r>
              <a:rPr lang="en-GB" sz="1800" b="1">
                <a:solidFill>
                  <a:schemeClr val="lt1"/>
                </a:solidFill>
                <a:latin typeface="Sassoon Primary" pitchFamily="50" charset="0"/>
                <a:sym typeface="Arial"/>
              </a:rPr>
              <a:t>poems</a:t>
            </a:r>
            <a:r>
              <a:rPr lang="en-GB" sz="1800">
                <a:solidFill>
                  <a:schemeClr val="lt1"/>
                </a:solidFill>
                <a:latin typeface="Sassoon Primary" pitchFamily="50" charset="0"/>
                <a:sym typeface="Arial"/>
              </a:rPr>
              <a:t>.</a:t>
            </a:r>
            <a:endParaRPr sz="1800">
              <a:solidFill>
                <a:schemeClr val="lt1"/>
              </a:solidFill>
              <a:latin typeface="Sassoon Primary" pitchFamily="50" charset="0"/>
              <a:sym typeface="Arial"/>
            </a:endParaRPr>
          </a:p>
        </p:txBody>
      </p:sp>
      <p:pic>
        <p:nvPicPr>
          <p:cNvPr id="101" name="Google Shape;10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12207" y="2219290"/>
            <a:ext cx="1381211" cy="1914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5"/>
          <p:cNvPicPr preferRelativeResize="0"/>
          <p:nvPr/>
        </p:nvPicPr>
        <p:blipFill rotWithShape="1">
          <a:blip r:embed="rId7">
            <a:alphaModFix/>
          </a:blip>
          <a:srcRect l="92019" t="6247" b="79725"/>
          <a:stretch/>
        </p:blipFill>
        <p:spPr>
          <a:xfrm rot="8156229">
            <a:off x="2274981" y="4631066"/>
            <a:ext cx="293503" cy="28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5"/>
          <p:cNvPicPr preferRelativeResize="0"/>
          <p:nvPr/>
        </p:nvPicPr>
        <p:blipFill rotWithShape="1">
          <a:blip r:embed="rId8">
            <a:alphaModFix/>
          </a:blip>
          <a:srcRect l="92019" t="6247" b="79725"/>
          <a:stretch/>
        </p:blipFill>
        <p:spPr>
          <a:xfrm rot="8156229">
            <a:off x="2491732" y="4926047"/>
            <a:ext cx="414107" cy="39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5"/>
          <p:cNvPicPr preferRelativeResize="0"/>
          <p:nvPr/>
        </p:nvPicPr>
        <p:blipFill rotWithShape="1">
          <a:blip r:embed="rId9">
            <a:alphaModFix/>
          </a:blip>
          <a:srcRect l="76338" t="-714" r="15680" b="86686"/>
          <a:stretch/>
        </p:blipFill>
        <p:spPr>
          <a:xfrm rot="8156229">
            <a:off x="2996477" y="5079024"/>
            <a:ext cx="512893" cy="496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6"/>
          <p:cNvPicPr preferRelativeResize="0"/>
          <p:nvPr/>
        </p:nvPicPr>
        <p:blipFill rotWithShape="1">
          <a:blip r:embed="rId3">
            <a:alphaModFix/>
          </a:blip>
          <a:srcRect b="12368"/>
          <a:stretch/>
        </p:blipFill>
        <p:spPr>
          <a:xfrm>
            <a:off x="552448" y="1893781"/>
            <a:ext cx="8051802" cy="497374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6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chemeClr val="dk1"/>
                </a:solidFill>
                <a:latin typeface="Sassoon Primary" pitchFamily="50" charset="0"/>
              </a:rPr>
              <a:t>See</a:t>
            </a:r>
            <a:r>
              <a:rPr lang="en-GB" sz="3600" dirty="0">
                <a:solidFill>
                  <a:schemeClr val="dk1"/>
                </a:solidFill>
              </a:rPr>
              <a:t> </a:t>
            </a:r>
            <a:r>
              <a:rPr lang="en-GB" sz="3600" dirty="0">
                <a:solidFill>
                  <a:schemeClr val="dk1"/>
                </a:solidFill>
                <a:latin typeface="Sassoon Primary" pitchFamily="50" charset="0"/>
              </a:rPr>
              <a:t>How</a:t>
            </a:r>
            <a:r>
              <a:rPr lang="en-GB" sz="3600" dirty="0">
                <a:solidFill>
                  <a:schemeClr val="dk1"/>
                </a:solidFill>
              </a:rPr>
              <a:t> </a:t>
            </a:r>
            <a:r>
              <a:rPr lang="en-GB" sz="3600" dirty="0">
                <a:solidFill>
                  <a:schemeClr val="dk1"/>
                </a:solidFill>
                <a:latin typeface="Sassoon Primary" pitchFamily="50" charset="0"/>
              </a:rPr>
              <a:t>It</a:t>
            </a:r>
            <a:r>
              <a:rPr lang="en-GB" sz="3600" dirty="0">
                <a:solidFill>
                  <a:schemeClr val="dk1"/>
                </a:solidFill>
              </a:rPr>
              <a:t> </a:t>
            </a:r>
            <a:r>
              <a:rPr lang="en-GB" sz="3600" dirty="0">
                <a:solidFill>
                  <a:schemeClr val="dk1"/>
                </a:solidFill>
                <a:latin typeface="Sassoon Primary" pitchFamily="50" charset="0"/>
              </a:rPr>
              <a:t>Works</a:t>
            </a:r>
            <a:endParaRPr sz="36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>
            <a:off x="755650" y="1473201"/>
            <a:ext cx="76327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Why do we use similes and adjectives?</a:t>
            </a:r>
            <a:endParaRPr sz="18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pic>
        <p:nvPicPr>
          <p:cNvPr id="112" name="Google Shape;11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71420">
            <a:off x="639850" y="2003967"/>
            <a:ext cx="2850068" cy="292309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6"/>
          <p:cNvSpPr/>
          <p:nvPr/>
        </p:nvSpPr>
        <p:spPr>
          <a:xfrm>
            <a:off x="928142" y="2193091"/>
            <a:ext cx="2389959" cy="207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The dog was big </a:t>
            </a:r>
            <a:br>
              <a:rPr lang="en-GB" sz="1800" b="1" dirty="0">
                <a:solidFill>
                  <a:schemeClr val="dk1"/>
                </a:solidFill>
                <a:latin typeface="Sassoon Primary" pitchFamily="50" charset="0"/>
                <a:sym typeface="Arial"/>
              </a:rPr>
            </a:br>
            <a:r>
              <a:rPr lang="en-GB" sz="1800" b="1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and fierce.</a:t>
            </a:r>
            <a:endParaRPr dirty="0">
              <a:latin typeface="Sassoon Primary" pitchFamily="50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Now if we add adjectives and similes…</a:t>
            </a:r>
            <a:endParaRPr sz="18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grpSp>
        <p:nvGrpSpPr>
          <p:cNvPr id="114" name="Google Shape;114;p6"/>
          <p:cNvGrpSpPr/>
          <p:nvPr/>
        </p:nvGrpSpPr>
        <p:grpSpPr>
          <a:xfrm>
            <a:off x="-2508912" y="2193091"/>
            <a:ext cx="2471952" cy="2737720"/>
            <a:chOff x="3539994" y="2170780"/>
            <a:chExt cx="3760313" cy="4164597"/>
          </a:xfrm>
        </p:grpSpPr>
        <p:pic>
          <p:nvPicPr>
            <p:cNvPr id="115" name="Google Shape;115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39994" y="2170780"/>
              <a:ext cx="3760313" cy="41645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16;p6"/>
            <p:cNvSpPr/>
            <p:nvPr/>
          </p:nvSpPr>
          <p:spPr>
            <a:xfrm rot="-168568">
              <a:off x="3810624" y="2382271"/>
              <a:ext cx="3258955" cy="3133725"/>
            </a:xfrm>
            <a:prstGeom prst="rect">
              <a:avLst/>
            </a:prstGeom>
            <a:solidFill>
              <a:srgbClr val="ACDDFC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7" name="Google Shape;117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94789" y="2509924"/>
              <a:ext cx="1955471" cy="28974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" name="Google Shape;118;p6"/>
          <p:cNvSpPr/>
          <p:nvPr/>
        </p:nvSpPr>
        <p:spPr>
          <a:xfrm>
            <a:off x="2168616" y="5813617"/>
            <a:ext cx="2088751" cy="4951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108000" rIns="108000" bIns="1080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Isn’t that better? </a:t>
            </a:r>
            <a:endParaRPr dirty="0">
              <a:latin typeface="Sassoon Primary" pitchFamily="50" charset="0"/>
            </a:endParaRPr>
          </a:p>
        </p:txBody>
      </p:sp>
      <p:sp>
        <p:nvSpPr>
          <p:cNvPr id="119" name="Google Shape;119;p6"/>
          <p:cNvSpPr/>
          <p:nvPr/>
        </p:nvSpPr>
        <p:spPr>
          <a:xfrm>
            <a:off x="0" y="5041510"/>
            <a:ext cx="4326194" cy="772107"/>
          </a:xfrm>
          <a:prstGeom prst="rect">
            <a:avLst/>
          </a:prstGeom>
          <a:solidFill>
            <a:srgbClr val="0076B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08000" tIns="108000" rIns="108000" bIns="1080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Sassoon Primary" pitchFamily="50" charset="0"/>
                <a:sym typeface="Arial"/>
              </a:rPr>
              <a:t>The black, scruffy dog was as big as a wolf and fierce like a very angry bear.</a:t>
            </a:r>
            <a:endParaRPr sz="1800" dirty="0">
              <a:solidFill>
                <a:schemeClr val="lt1"/>
              </a:solidFill>
              <a:latin typeface="Sassoon Primary" pitchFamily="50" charset="0"/>
              <a:sym typeface="Arial"/>
            </a:endParaRPr>
          </a:p>
        </p:txBody>
      </p:sp>
      <p:pic>
        <p:nvPicPr>
          <p:cNvPr id="120" name="Google Shape;12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71420">
            <a:off x="5605026" y="1965836"/>
            <a:ext cx="2850068" cy="2923093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6"/>
          <p:cNvSpPr/>
          <p:nvPr/>
        </p:nvSpPr>
        <p:spPr>
          <a:xfrm>
            <a:off x="5893318" y="2275537"/>
            <a:ext cx="2389959" cy="180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The house was beautiful.</a:t>
            </a:r>
            <a:endParaRPr dirty="0">
              <a:latin typeface="Sassoon Primary" pitchFamily="50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Now if we add adjectives and similes…</a:t>
            </a:r>
            <a:endParaRPr sz="18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5534026" y="4893961"/>
            <a:ext cx="3597878" cy="1049106"/>
          </a:xfrm>
          <a:prstGeom prst="rect">
            <a:avLst/>
          </a:prstGeom>
          <a:solidFill>
            <a:srgbClr val="0076B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08000" tIns="108000" rIns="108000" bIns="1080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Sassoon Primary" pitchFamily="50" charset="0"/>
                <a:sym typeface="Arial"/>
              </a:rPr>
              <a:t>The ancient house was beautiful like an old fashioned painting.</a:t>
            </a:r>
            <a:endParaRPr sz="1800" dirty="0">
              <a:solidFill>
                <a:schemeClr val="lt1"/>
              </a:solidFill>
              <a:latin typeface="Sassoon Primary" pitchFamily="50" charset="0"/>
              <a:sym typeface="Arial"/>
            </a:endParaRPr>
          </a:p>
        </p:txBody>
      </p:sp>
      <p:pic>
        <p:nvPicPr>
          <p:cNvPr id="123" name="Google Shape;123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20563" y="2114609"/>
            <a:ext cx="296302" cy="4709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" name="Google Shape;124;p6"/>
          <p:cNvGrpSpPr/>
          <p:nvPr/>
        </p:nvGrpSpPr>
        <p:grpSpPr>
          <a:xfrm>
            <a:off x="9067755" y="2324266"/>
            <a:ext cx="2693840" cy="2940020"/>
            <a:chOff x="5120615" y="3439482"/>
            <a:chExt cx="2952974" cy="3222836"/>
          </a:xfrm>
        </p:grpSpPr>
        <p:pic>
          <p:nvPicPr>
            <p:cNvPr id="125" name="Google Shape;125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265093">
              <a:off x="5232948" y="3540081"/>
              <a:ext cx="2728307" cy="30216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6"/>
            <p:cNvSpPr/>
            <p:nvPr/>
          </p:nvSpPr>
          <p:spPr>
            <a:xfrm rot="96525">
              <a:off x="5446250" y="3695299"/>
              <a:ext cx="2364545" cy="2273684"/>
            </a:xfrm>
            <a:prstGeom prst="rect">
              <a:avLst/>
            </a:prstGeom>
            <a:solidFill>
              <a:srgbClr val="ACDDFC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7" name="Google Shape;127;p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494129" y="4213332"/>
              <a:ext cx="2199533" cy="13179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" name="Google Shape;128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20563" y="2448989"/>
            <a:ext cx="296302" cy="47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ba4335e963_1_0"/>
          <p:cNvSpPr>
            <a:spLocks noGrp="1"/>
          </p:cNvSpPr>
          <p:nvPr>
            <p:ph type="title"/>
          </p:nvPr>
        </p:nvSpPr>
        <p:spPr>
          <a:xfrm>
            <a:off x="461998" y="549270"/>
            <a:ext cx="8220000" cy="994200"/>
          </a:xfrm>
          <a:prstGeom prst="roundRect">
            <a:avLst>
              <a:gd name="adj" fmla="val 16667"/>
            </a:avLst>
          </a:prstGeom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Sassoon Primary" pitchFamily="50" charset="0"/>
              </a:rPr>
              <a:t>Winter Scene</a:t>
            </a:r>
            <a:endParaRPr dirty="0">
              <a:latin typeface="Sassoon Primary" pitchFamily="50" charset="0"/>
            </a:endParaRPr>
          </a:p>
        </p:txBody>
      </p:sp>
      <p:pic>
        <p:nvPicPr>
          <p:cNvPr id="135" name="Google Shape;135;gba4335e963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6412" y="1543475"/>
            <a:ext cx="4531175" cy="260755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6" name="Google Shape;136;gba4335e963_1_0"/>
          <p:cNvSpPr txBox="1"/>
          <p:nvPr/>
        </p:nvSpPr>
        <p:spPr>
          <a:xfrm>
            <a:off x="713211" y="1731575"/>
            <a:ext cx="1478219" cy="2231350"/>
          </a:xfrm>
          <a:prstGeom prst="rect">
            <a:avLst/>
          </a:prstGeom>
          <a:solidFill>
            <a:srgbClr val="FFD96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Sassoon Primary" pitchFamily="50" charset="0"/>
              </a:rPr>
              <a:t>Useful adjectives:</a:t>
            </a:r>
            <a:endParaRPr sz="1200" dirty="0">
              <a:latin typeface="Sassoon Primary" pitchFamily="50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Sassoon Primary" pitchFamily="50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70C0"/>
                </a:solidFill>
                <a:latin typeface="Sassoon Primary" pitchFamily="50" charset="0"/>
              </a:rPr>
              <a:t>icy</a:t>
            </a:r>
            <a:endParaRPr sz="1200" dirty="0">
              <a:solidFill>
                <a:srgbClr val="0070C0"/>
              </a:solidFill>
              <a:latin typeface="Sassoon Primary" pitchFamily="50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70C0"/>
                </a:solidFill>
                <a:latin typeface="Sassoon Primary" pitchFamily="50" charset="0"/>
              </a:rPr>
              <a:t>cold</a:t>
            </a:r>
            <a:endParaRPr sz="1200" dirty="0">
              <a:solidFill>
                <a:srgbClr val="0070C0"/>
              </a:solidFill>
              <a:latin typeface="Sassoon Primary" pitchFamily="50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70C0"/>
                </a:solidFill>
                <a:latin typeface="Sassoon Primary" pitchFamily="50" charset="0"/>
              </a:rPr>
              <a:t>freezing</a:t>
            </a:r>
            <a:endParaRPr sz="1200" dirty="0">
              <a:solidFill>
                <a:srgbClr val="0070C0"/>
              </a:solidFill>
              <a:latin typeface="Sassoon Primary" pitchFamily="50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70C0"/>
                </a:solidFill>
                <a:latin typeface="Sassoon Primary" pitchFamily="50" charset="0"/>
              </a:rPr>
              <a:t>bitter</a:t>
            </a:r>
            <a:endParaRPr sz="1200" dirty="0">
              <a:solidFill>
                <a:srgbClr val="0070C0"/>
              </a:solidFill>
              <a:latin typeface="Sassoon Primary" pitchFamily="50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 dirty="0" smtClean="0">
                <a:solidFill>
                  <a:srgbClr val="0070C0"/>
                </a:solidFill>
                <a:latin typeface="Sassoon Primary" pitchFamily="50" charset="0"/>
              </a:rPr>
              <a:t>bleak</a:t>
            </a:r>
            <a:endParaRPr sz="1200" dirty="0">
              <a:solidFill>
                <a:srgbClr val="0070C0"/>
              </a:solidFill>
              <a:latin typeface="Sassoon Primary" pitchFamily="50" charset="0"/>
            </a:endParaRPr>
          </a:p>
        </p:txBody>
      </p:sp>
      <p:sp>
        <p:nvSpPr>
          <p:cNvPr id="137" name="Google Shape;137;gba4335e963_1_0"/>
          <p:cNvSpPr txBox="1"/>
          <p:nvPr/>
        </p:nvSpPr>
        <p:spPr>
          <a:xfrm>
            <a:off x="6952569" y="1731575"/>
            <a:ext cx="1387800" cy="2231350"/>
          </a:xfrm>
          <a:prstGeom prst="rect">
            <a:avLst/>
          </a:prstGeom>
          <a:solidFill>
            <a:srgbClr val="FFD96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Sassoon Primary" pitchFamily="50" charset="0"/>
              </a:rPr>
              <a:t>Useful nouns:</a:t>
            </a:r>
            <a:endParaRPr sz="1200" dirty="0">
              <a:latin typeface="Sassoon Primary" pitchFamily="50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Sassoon Primary" pitchFamily="50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7030A0"/>
                </a:solidFill>
                <a:latin typeface="Sassoon Primary" pitchFamily="50" charset="0"/>
              </a:rPr>
              <a:t>snowflakes</a:t>
            </a:r>
            <a:endParaRPr sz="1200" dirty="0">
              <a:solidFill>
                <a:srgbClr val="7030A0"/>
              </a:solidFill>
              <a:latin typeface="Sassoon Primary" pitchFamily="50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7030A0"/>
                </a:solidFill>
                <a:latin typeface="Sassoon Primary" pitchFamily="50" charset="0"/>
              </a:rPr>
              <a:t>wind</a:t>
            </a:r>
            <a:endParaRPr sz="1200" dirty="0">
              <a:solidFill>
                <a:srgbClr val="7030A0"/>
              </a:solidFill>
              <a:latin typeface="Sassoon Primary" pitchFamily="50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7030A0"/>
                </a:solidFill>
                <a:latin typeface="Sassoon Primary" pitchFamily="50" charset="0"/>
              </a:rPr>
              <a:t>crystals</a:t>
            </a:r>
            <a:endParaRPr sz="1200" dirty="0">
              <a:solidFill>
                <a:srgbClr val="7030A0"/>
              </a:solidFill>
              <a:latin typeface="Sassoon Primary" pitchFamily="50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7030A0"/>
                </a:solidFill>
                <a:latin typeface="Sassoon Primary" pitchFamily="50" charset="0"/>
              </a:rPr>
              <a:t>ice</a:t>
            </a:r>
            <a:endParaRPr sz="1200" dirty="0">
              <a:solidFill>
                <a:srgbClr val="7030A0"/>
              </a:solidFill>
              <a:latin typeface="Sassoon Primary" pitchFamily="50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 dirty="0" smtClean="0">
                <a:solidFill>
                  <a:srgbClr val="7030A0"/>
                </a:solidFill>
                <a:latin typeface="Sassoon Primary" pitchFamily="50" charset="0"/>
              </a:rPr>
              <a:t>icicles</a:t>
            </a:r>
            <a:endParaRPr sz="1200" dirty="0">
              <a:solidFill>
                <a:srgbClr val="7030A0"/>
              </a:solidFill>
              <a:latin typeface="Sassoon Primary" pitchFamily="50" charset="0"/>
            </a:endParaRPr>
          </a:p>
        </p:txBody>
      </p:sp>
      <p:sp>
        <p:nvSpPr>
          <p:cNvPr id="138" name="Google Shape;138;gba4335e963_1_0"/>
          <p:cNvSpPr txBox="1"/>
          <p:nvPr/>
        </p:nvSpPr>
        <p:spPr>
          <a:xfrm>
            <a:off x="1050925" y="4619625"/>
            <a:ext cx="7153200" cy="16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Here are 2 examples. Now think of your own similes to describe the cold. </a:t>
            </a:r>
            <a:endParaRPr dirty="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</a:t>
            </a:r>
            <a:r>
              <a:rPr lang="en-GB" dirty="0" smtClean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cold </a:t>
            </a:r>
            <a:r>
              <a:rPr lang="en-GB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</a:t>
            </a:r>
            <a:r>
              <a:rPr lang="en-GB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ice crystals.</a:t>
            </a:r>
            <a:endParaRPr dirty="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</a:t>
            </a:r>
            <a:r>
              <a:rPr lang="en-GB" dirty="0" smtClean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bleak </a:t>
            </a:r>
            <a:r>
              <a:rPr lang="en-GB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</a:t>
            </a:r>
            <a:r>
              <a:rPr lang="en-GB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bitter wind.</a:t>
            </a:r>
            <a:endParaRPr dirty="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Quiz!</a:t>
            </a:r>
            <a:endParaRPr sz="36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144" name="Google Shape;144;p18"/>
          <p:cNvSpPr/>
          <p:nvPr/>
        </p:nvSpPr>
        <p:spPr>
          <a:xfrm>
            <a:off x="755650" y="1396431"/>
            <a:ext cx="76327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Which of these words is an adjective?</a:t>
            </a:r>
            <a:endParaRPr sz="18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pic>
        <p:nvPicPr>
          <p:cNvPr id="145" name="Google Shape;145;p18"/>
          <p:cNvPicPr preferRelativeResize="0"/>
          <p:nvPr/>
        </p:nvPicPr>
        <p:blipFill rotWithShape="1">
          <a:blip r:embed="rId3">
            <a:alphaModFix/>
          </a:blip>
          <a:srcRect b="12368"/>
          <a:stretch/>
        </p:blipFill>
        <p:spPr>
          <a:xfrm>
            <a:off x="552448" y="1893781"/>
            <a:ext cx="8051802" cy="497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70348">
            <a:off x="2314073" y="2289921"/>
            <a:ext cx="2146946" cy="220195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/>
          <p:nvPr/>
        </p:nvSpPr>
        <p:spPr>
          <a:xfrm rot="-1072">
            <a:off x="2414264" y="3016390"/>
            <a:ext cx="19871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jumping</a:t>
            </a:r>
            <a:endParaRPr sz="28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148" name="Google Shape;148;p18"/>
          <p:cNvSpPr/>
          <p:nvPr/>
        </p:nvSpPr>
        <p:spPr>
          <a:xfrm rot="-30941">
            <a:off x="2538451" y="2519693"/>
            <a:ext cx="519703" cy="519703"/>
          </a:xfrm>
          <a:prstGeom prst="ellipse">
            <a:avLst/>
          </a:prstGeom>
          <a:solidFill>
            <a:srgbClr val="18A0DB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pic>
        <p:nvPicPr>
          <p:cNvPr id="149" name="Google Shape;14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94766">
            <a:off x="4592051" y="2232343"/>
            <a:ext cx="2146946" cy="220195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/>
          <p:nvPr/>
        </p:nvSpPr>
        <p:spPr>
          <a:xfrm rot="-176654">
            <a:off x="4687163" y="2957905"/>
            <a:ext cx="19871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palace</a:t>
            </a:r>
            <a:endParaRPr sz="28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151" name="Google Shape;151;p18"/>
          <p:cNvSpPr/>
          <p:nvPr/>
        </p:nvSpPr>
        <p:spPr>
          <a:xfrm rot="-206523">
            <a:off x="4785986" y="2492995"/>
            <a:ext cx="519703" cy="519703"/>
          </a:xfrm>
          <a:prstGeom prst="ellipse">
            <a:avLst/>
          </a:prstGeom>
          <a:solidFill>
            <a:srgbClr val="18A0DB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25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26027">
            <a:off x="4617498" y="4410080"/>
            <a:ext cx="2146946" cy="220195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8"/>
          <p:cNvSpPr/>
          <p:nvPr/>
        </p:nvSpPr>
        <p:spPr>
          <a:xfrm rot="54607">
            <a:off x="4719289" y="5136890"/>
            <a:ext cx="19871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amazing</a:t>
            </a:r>
            <a:endParaRPr sz="28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154" name="Google Shape;154;p18"/>
          <p:cNvSpPr/>
          <p:nvPr/>
        </p:nvSpPr>
        <p:spPr>
          <a:xfrm rot="24738">
            <a:off x="4851854" y="4630389"/>
            <a:ext cx="519703" cy="519703"/>
          </a:xfrm>
          <a:prstGeom prst="ellipse">
            <a:avLst/>
          </a:prstGeom>
          <a:solidFill>
            <a:srgbClr val="18A0DB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25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94766">
            <a:off x="2393264" y="4434058"/>
            <a:ext cx="2146946" cy="220195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8"/>
          <p:cNvSpPr/>
          <p:nvPr/>
        </p:nvSpPr>
        <p:spPr>
          <a:xfrm rot="-176654">
            <a:off x="2488376" y="5159620"/>
            <a:ext cx="19871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happily</a:t>
            </a:r>
            <a:endParaRPr sz="28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157" name="Google Shape;157;p18"/>
          <p:cNvSpPr/>
          <p:nvPr/>
        </p:nvSpPr>
        <p:spPr>
          <a:xfrm rot="-206523">
            <a:off x="2587199" y="4694710"/>
            <a:ext cx="519703" cy="519703"/>
          </a:xfrm>
          <a:prstGeom prst="ellipse">
            <a:avLst/>
          </a:prstGeom>
          <a:solidFill>
            <a:srgbClr val="18A0DB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25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9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Quiz!</a:t>
            </a:r>
            <a:endParaRPr sz="36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163" name="Google Shape;163;p19"/>
          <p:cNvSpPr/>
          <p:nvPr/>
        </p:nvSpPr>
        <p:spPr>
          <a:xfrm>
            <a:off x="755650" y="1396431"/>
            <a:ext cx="76327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Why do we use similes?</a:t>
            </a:r>
            <a:endParaRPr sz="20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pic>
        <p:nvPicPr>
          <p:cNvPr id="164" name="Google Shape;164;p19"/>
          <p:cNvPicPr preferRelativeResize="0"/>
          <p:nvPr/>
        </p:nvPicPr>
        <p:blipFill rotWithShape="1">
          <a:blip r:embed="rId3">
            <a:alphaModFix/>
          </a:blip>
          <a:srcRect b="12368"/>
          <a:stretch/>
        </p:blipFill>
        <p:spPr>
          <a:xfrm>
            <a:off x="552448" y="1893781"/>
            <a:ext cx="8051802" cy="497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70348">
            <a:off x="2169522" y="2073986"/>
            <a:ext cx="2509698" cy="2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9"/>
          <p:cNvSpPr/>
          <p:nvPr/>
        </p:nvSpPr>
        <p:spPr>
          <a:xfrm rot="-1072">
            <a:off x="2407512" y="2840748"/>
            <a:ext cx="2132731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To make our writing sound good. </a:t>
            </a:r>
            <a:endParaRPr dirty="0">
              <a:latin typeface="Sassoon Primary" pitchFamily="50" charset="0"/>
            </a:endParaRPr>
          </a:p>
        </p:txBody>
      </p:sp>
      <p:sp>
        <p:nvSpPr>
          <p:cNvPr id="167" name="Google Shape;167;p19"/>
          <p:cNvSpPr/>
          <p:nvPr/>
        </p:nvSpPr>
        <p:spPr>
          <a:xfrm rot="-30941">
            <a:off x="2427116" y="2333511"/>
            <a:ext cx="519703" cy="519703"/>
          </a:xfrm>
          <a:prstGeom prst="ellipse">
            <a:avLst/>
          </a:prstGeom>
          <a:solidFill>
            <a:srgbClr val="18A0DB"/>
          </a:solidFill>
          <a:ln w="28575" cap="flat" cmpd="sng">
            <a:solidFill>
              <a:srgbClr val="ACDD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pic>
        <p:nvPicPr>
          <p:cNvPr id="168" name="Google Shape;16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94766">
            <a:off x="4738949" y="2048303"/>
            <a:ext cx="2509697" cy="2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9"/>
          <p:cNvSpPr/>
          <p:nvPr/>
        </p:nvSpPr>
        <p:spPr>
          <a:xfrm rot="-176654">
            <a:off x="5029338" y="2929036"/>
            <a:ext cx="199841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To create a picture for the reader. </a:t>
            </a:r>
            <a:endParaRPr dirty="0">
              <a:latin typeface="Sassoon Primary" pitchFamily="50" charset="0"/>
            </a:endParaRPr>
          </a:p>
        </p:txBody>
      </p:sp>
      <p:sp>
        <p:nvSpPr>
          <p:cNvPr id="170" name="Google Shape;170;p19"/>
          <p:cNvSpPr/>
          <p:nvPr/>
        </p:nvSpPr>
        <p:spPr>
          <a:xfrm rot="-206523">
            <a:off x="4955393" y="2346549"/>
            <a:ext cx="519703" cy="519703"/>
          </a:xfrm>
          <a:prstGeom prst="ellipse">
            <a:avLst/>
          </a:prstGeom>
          <a:solidFill>
            <a:srgbClr val="18A0DB"/>
          </a:solidFill>
          <a:ln w="28575" cap="flat" cmpd="sng">
            <a:solidFill>
              <a:srgbClr val="ACDD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25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26027">
            <a:off x="4702784" y="4213610"/>
            <a:ext cx="2509310" cy="257360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9"/>
          <p:cNvSpPr/>
          <p:nvPr/>
        </p:nvSpPr>
        <p:spPr>
          <a:xfrm rot="54607">
            <a:off x="4949378" y="5179132"/>
            <a:ext cx="213936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Because our teacher </a:t>
            </a:r>
            <a:r>
              <a:rPr lang="en-GB" sz="1800" dirty="0">
                <a:solidFill>
                  <a:schemeClr val="dk1"/>
                </a:solidFill>
                <a:latin typeface="Sassoon Primary" pitchFamily="50" charset="0"/>
              </a:rPr>
              <a:t>tells us to</a:t>
            </a:r>
            <a:r>
              <a:rPr lang="en-GB" sz="1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.</a:t>
            </a:r>
            <a:endParaRPr sz="18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173" name="Google Shape;173;p19"/>
          <p:cNvSpPr/>
          <p:nvPr/>
        </p:nvSpPr>
        <p:spPr>
          <a:xfrm rot="24738">
            <a:off x="4973789" y="4461330"/>
            <a:ext cx="519703" cy="519703"/>
          </a:xfrm>
          <a:prstGeom prst="ellipse">
            <a:avLst/>
          </a:prstGeom>
          <a:solidFill>
            <a:srgbClr val="18A0DB"/>
          </a:solidFill>
          <a:ln w="28575" cap="flat" cmpd="sng">
            <a:solidFill>
              <a:srgbClr val="ACDD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pic>
        <p:nvPicPr>
          <p:cNvPr id="174" name="Google Shape;17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94766">
            <a:off x="2128248" y="4207752"/>
            <a:ext cx="2509697" cy="2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9"/>
          <p:cNvSpPr/>
          <p:nvPr/>
        </p:nvSpPr>
        <p:spPr>
          <a:xfrm rot="-176654">
            <a:off x="2427349" y="5116619"/>
            <a:ext cx="198714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Because we get </a:t>
            </a:r>
            <a:r>
              <a:rPr lang="en-GB" sz="1800" dirty="0">
                <a:solidFill>
                  <a:schemeClr val="dk1"/>
                </a:solidFill>
                <a:latin typeface="Sassoon Primary" pitchFamily="50" charset="0"/>
              </a:rPr>
              <a:t>a house point for it</a:t>
            </a:r>
            <a:r>
              <a:rPr lang="en-GB" sz="1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.</a:t>
            </a:r>
            <a:endParaRPr sz="18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176" name="Google Shape;176;p19"/>
          <p:cNvSpPr/>
          <p:nvPr/>
        </p:nvSpPr>
        <p:spPr>
          <a:xfrm rot="-206523">
            <a:off x="2344692" y="4505998"/>
            <a:ext cx="519703" cy="519703"/>
          </a:xfrm>
          <a:prstGeom prst="ellipse">
            <a:avLst/>
          </a:prstGeom>
          <a:solidFill>
            <a:srgbClr val="18A0DB"/>
          </a:solidFill>
          <a:ln w="28575" cap="flat" cmpd="sng">
            <a:solidFill>
              <a:srgbClr val="ACDD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Quiz!</a:t>
            </a:r>
            <a:endParaRPr sz="36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182" name="Google Shape;182;p20"/>
          <p:cNvSpPr/>
          <p:nvPr/>
        </p:nvSpPr>
        <p:spPr>
          <a:xfrm>
            <a:off x="755650" y="1396431"/>
            <a:ext cx="76327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Sassoon Primary" pitchFamily="50" charset="0"/>
                <a:sym typeface="Arial"/>
              </a:rPr>
              <a:t>Wh</a:t>
            </a:r>
            <a:r>
              <a:rPr lang="en-GB" sz="1800">
                <a:solidFill>
                  <a:schemeClr val="dk1"/>
                </a:solidFill>
                <a:latin typeface="Sassoon Primary" pitchFamily="50" charset="0"/>
              </a:rPr>
              <a:t>ich of these is a</a:t>
            </a:r>
            <a:r>
              <a:rPr lang="en-GB" sz="1800">
                <a:solidFill>
                  <a:schemeClr val="dk1"/>
                </a:solidFill>
                <a:latin typeface="Sassoon Primary" pitchFamily="50" charset="0"/>
                <a:sym typeface="Arial"/>
              </a:rPr>
              <a:t> simile?</a:t>
            </a:r>
            <a:endParaRPr sz="200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pic>
        <p:nvPicPr>
          <p:cNvPr id="183" name="Google Shape;183;p20"/>
          <p:cNvPicPr preferRelativeResize="0"/>
          <p:nvPr/>
        </p:nvPicPr>
        <p:blipFill rotWithShape="1">
          <a:blip r:embed="rId3">
            <a:alphaModFix/>
          </a:blip>
          <a:srcRect b="12368"/>
          <a:stretch/>
        </p:blipFill>
        <p:spPr>
          <a:xfrm>
            <a:off x="552448" y="1893781"/>
            <a:ext cx="8051802" cy="497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70348">
            <a:off x="2169522" y="2073986"/>
            <a:ext cx="2509698" cy="2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0"/>
          <p:cNvSpPr/>
          <p:nvPr/>
        </p:nvSpPr>
        <p:spPr>
          <a:xfrm rot="-1072">
            <a:off x="2396625" y="3062853"/>
            <a:ext cx="213273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The sky was as blue as the </a:t>
            </a:r>
            <a:r>
              <a:rPr lang="en-GB" sz="1800" dirty="0" smtClean="0">
                <a:solidFill>
                  <a:schemeClr val="dk1"/>
                </a:solidFill>
                <a:latin typeface="Sassoon Primary" pitchFamily="50" charset="0"/>
                <a:sym typeface="Arial"/>
              </a:rPr>
              <a:t>sea.</a:t>
            </a:r>
            <a:endParaRPr dirty="0">
              <a:latin typeface="Sassoon Primary" pitchFamily="50" charset="0"/>
            </a:endParaRPr>
          </a:p>
        </p:txBody>
      </p:sp>
      <p:sp>
        <p:nvSpPr>
          <p:cNvPr id="186" name="Google Shape;186;p20"/>
          <p:cNvSpPr/>
          <p:nvPr/>
        </p:nvSpPr>
        <p:spPr>
          <a:xfrm rot="-30941">
            <a:off x="2427116" y="2333511"/>
            <a:ext cx="519703" cy="519703"/>
          </a:xfrm>
          <a:prstGeom prst="ellipse">
            <a:avLst/>
          </a:prstGeom>
          <a:solidFill>
            <a:srgbClr val="18A0DB"/>
          </a:solidFill>
          <a:ln w="28575" cap="flat" cmpd="sng">
            <a:solidFill>
              <a:srgbClr val="ACDD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pic>
        <p:nvPicPr>
          <p:cNvPr id="187" name="Google Shape;18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94766">
            <a:off x="4738949" y="2048303"/>
            <a:ext cx="2509697" cy="2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0"/>
          <p:cNvSpPr/>
          <p:nvPr/>
        </p:nvSpPr>
        <p:spPr>
          <a:xfrm rot="-176654">
            <a:off x="5029337" y="2872942"/>
            <a:ext cx="1998411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smtClean="0">
                <a:solidFill>
                  <a:schemeClr val="dk1"/>
                </a:solidFill>
                <a:latin typeface="Sassoon Primary" pitchFamily="50" charset="0"/>
                <a:sym typeface="Arial"/>
              </a:rPr>
              <a:t>The moon was a pale, silver coin in the sky. </a:t>
            </a:r>
            <a:endParaRPr dirty="0">
              <a:latin typeface="Sassoon Primary" pitchFamily="50" charset="0"/>
            </a:endParaRPr>
          </a:p>
        </p:txBody>
      </p:sp>
      <p:sp>
        <p:nvSpPr>
          <p:cNvPr id="189" name="Google Shape;189;p20"/>
          <p:cNvSpPr/>
          <p:nvPr/>
        </p:nvSpPr>
        <p:spPr>
          <a:xfrm rot="-206523">
            <a:off x="4955393" y="2346549"/>
            <a:ext cx="519703" cy="519703"/>
          </a:xfrm>
          <a:prstGeom prst="ellipse">
            <a:avLst/>
          </a:prstGeom>
          <a:solidFill>
            <a:srgbClr val="18A0DB"/>
          </a:solidFill>
          <a:ln w="28575" cap="flat" cmpd="sng">
            <a:solidFill>
              <a:srgbClr val="ACDD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25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26027">
            <a:off x="4702784" y="4213610"/>
            <a:ext cx="2509310" cy="257360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0"/>
          <p:cNvSpPr/>
          <p:nvPr/>
        </p:nvSpPr>
        <p:spPr>
          <a:xfrm rot="54607">
            <a:off x="4949379" y="5028625"/>
            <a:ext cx="2139366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The howling, </a:t>
            </a:r>
            <a:br>
              <a:rPr lang="en-GB" sz="1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</a:br>
            <a:r>
              <a:rPr lang="en-GB" sz="1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wolf-like baby was driving me mad.</a:t>
            </a:r>
            <a:endParaRPr sz="18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192" name="Google Shape;192;p20"/>
          <p:cNvSpPr/>
          <p:nvPr/>
        </p:nvSpPr>
        <p:spPr>
          <a:xfrm rot="24738">
            <a:off x="4973789" y="4461330"/>
            <a:ext cx="519703" cy="519703"/>
          </a:xfrm>
          <a:prstGeom prst="ellipse">
            <a:avLst/>
          </a:prstGeom>
          <a:solidFill>
            <a:srgbClr val="18A0DB"/>
          </a:solidFill>
          <a:ln w="28575" cap="flat" cmpd="sng">
            <a:solidFill>
              <a:srgbClr val="ACDD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pic>
        <p:nvPicPr>
          <p:cNvPr id="193" name="Google Shape;19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94766">
            <a:off x="2128248" y="4207752"/>
            <a:ext cx="2509697" cy="2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0"/>
          <p:cNvSpPr/>
          <p:nvPr/>
        </p:nvSpPr>
        <p:spPr>
          <a:xfrm rot="-176654">
            <a:off x="2427349" y="4995156"/>
            <a:ext cx="1987145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Sassoon Primary" pitchFamily="50" charset="0"/>
                <a:sym typeface="Arial"/>
              </a:rPr>
              <a:t>The angry waves climbed the sea wall.</a:t>
            </a:r>
            <a:endParaRPr sz="1800" dirty="0">
              <a:solidFill>
                <a:schemeClr val="dk1"/>
              </a:solidFill>
              <a:latin typeface="Sassoon Primary" pitchFamily="50" charset="0"/>
              <a:sym typeface="Arial"/>
            </a:endParaRPr>
          </a:p>
        </p:txBody>
      </p:sp>
      <p:sp>
        <p:nvSpPr>
          <p:cNvPr id="195" name="Google Shape;195;p20"/>
          <p:cNvSpPr/>
          <p:nvPr/>
        </p:nvSpPr>
        <p:spPr>
          <a:xfrm rot="-206523">
            <a:off x="2344692" y="4505998"/>
            <a:ext cx="519703" cy="519703"/>
          </a:xfrm>
          <a:prstGeom prst="ellipse">
            <a:avLst/>
          </a:prstGeom>
          <a:solidFill>
            <a:srgbClr val="18A0DB"/>
          </a:solidFill>
          <a:ln w="28575" cap="flat" cmpd="sng">
            <a:solidFill>
              <a:srgbClr val="ACDD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414</Words>
  <Application>Microsoft Office PowerPoint</Application>
  <PresentationFormat>On-screen Show (4:3)</PresentationFormat>
  <Paragraphs>91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Sassoon Primary</vt:lpstr>
      <vt:lpstr>Calibri</vt:lpstr>
      <vt:lpstr>Century Gothic</vt:lpstr>
      <vt:lpstr>Office Theme</vt:lpstr>
      <vt:lpstr>PowerPoint Presentation</vt:lpstr>
      <vt:lpstr>Simile Reminder</vt:lpstr>
      <vt:lpstr>Now you try…</vt:lpstr>
      <vt:lpstr>Why?</vt:lpstr>
      <vt:lpstr>See How It Works</vt:lpstr>
      <vt:lpstr>Winter Scene</vt:lpstr>
      <vt:lpstr>Quiz!</vt:lpstr>
      <vt:lpstr>Quiz!</vt:lpstr>
      <vt:lpstr>Quiz!</vt:lpstr>
      <vt:lpstr>Quiz!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Lydia Fay</dc:creator>
  <cp:lastModifiedBy>Jessica Robinson</cp:lastModifiedBy>
  <cp:revision>5</cp:revision>
  <dcterms:created xsi:type="dcterms:W3CDTF">2019-12-21T09:27:55Z</dcterms:created>
  <dcterms:modified xsi:type="dcterms:W3CDTF">2021-02-23T10:35:40Z</dcterms:modified>
</cp:coreProperties>
</file>