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theme/theme4.xml" ContentType="application/vnd.openxmlformats-officedocument.theme+xml"/>
  <Override PartName="/ppt/slideLayouts/slideLayout6.xml" ContentType="application/vnd.openxmlformats-officedocument.presentationml.slideLayout+xml"/>
  <Override PartName="/ppt/theme/theme5.xml" ContentType="application/vnd.openxmlformats-officedocument.them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6.xml" ContentType="application/vnd.openxmlformats-officedocument.theme+xml"/>
  <Override PartName="/ppt/slideLayouts/slideLayout9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9" r:id="rId4"/>
    <p:sldMasterId id="2147483671" r:id="rId5"/>
    <p:sldMasterId id="2147483673" r:id="rId6"/>
    <p:sldMasterId id="2147483675" r:id="rId7"/>
    <p:sldMasterId id="2147483677" r:id="rId8"/>
    <p:sldMasterId id="2147483679" r:id="rId9"/>
    <p:sldMasterId id="2147483682" r:id="rId10"/>
  </p:sldMasterIdLst>
  <p:notesMasterIdLst>
    <p:notesMasterId r:id="rId24"/>
  </p:notesMasterIdLst>
  <p:sldIdLst>
    <p:sldId id="296" r:id="rId11"/>
    <p:sldId id="297" r:id="rId12"/>
    <p:sldId id="298" r:id="rId13"/>
    <p:sldId id="312" r:id="rId14"/>
    <p:sldId id="299" r:id="rId15"/>
    <p:sldId id="311" r:id="rId16"/>
    <p:sldId id="304" r:id="rId17"/>
    <p:sldId id="301" r:id="rId18"/>
    <p:sldId id="307" r:id="rId19"/>
    <p:sldId id="308" r:id="rId20"/>
    <p:sldId id="313" r:id="rId21"/>
    <p:sldId id="315" r:id="rId22"/>
    <p:sldId id="314" r:id="rId2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m Shutkever" initials="SS" lastIdx="1" clrIdx="0">
    <p:extLst>
      <p:ext uri="{19B8F6BF-5375-455C-9EA6-DF929625EA0E}">
        <p15:presenceInfo xmlns:p15="http://schemas.microsoft.com/office/powerpoint/2012/main" userId="Sam Shutkev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BC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6" autoAdjust="0"/>
    <p:restoredTop sz="94694"/>
  </p:normalViewPr>
  <p:slideViewPr>
    <p:cSldViewPr snapToGrid="0" snapToObjects="1">
      <p:cViewPr varScale="1">
        <p:scale>
          <a:sx n="73" d="100"/>
          <a:sy n="73" d="100"/>
        </p:scale>
        <p:origin x="132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3.xml"/><Relationship Id="rId18" Type="http://schemas.openxmlformats.org/officeDocument/2006/relationships/slide" Target="slides/slide8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1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2.xml"/><Relationship Id="rId17" Type="http://schemas.openxmlformats.org/officeDocument/2006/relationships/slide" Target="slides/slide7.xml"/><Relationship Id="rId25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slide" Target="slides/slide6.xml"/><Relationship Id="rId20" Type="http://schemas.openxmlformats.org/officeDocument/2006/relationships/slide" Target="slides/slide10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1.xml"/><Relationship Id="rId24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5.xml"/><Relationship Id="rId23" Type="http://schemas.openxmlformats.org/officeDocument/2006/relationships/slide" Target="slides/slide13.xml"/><Relationship Id="rId28" Type="http://schemas.openxmlformats.org/officeDocument/2006/relationships/theme" Target="theme/theme1.xml"/><Relationship Id="rId10" Type="http://schemas.openxmlformats.org/officeDocument/2006/relationships/slideMaster" Target="slideMasters/slideMaster7.xml"/><Relationship Id="rId19" Type="http://schemas.openxmlformats.org/officeDocument/2006/relationships/slide" Target="slides/slide9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" Target="slides/slide4.xml"/><Relationship Id="rId22" Type="http://schemas.openxmlformats.org/officeDocument/2006/relationships/slide" Target="slides/slide12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omic Sans MS" panose="030F0702030302020204" pitchFamily="66" charset="0"/>
              </a:defRPr>
            </a:lvl1pPr>
          </a:lstStyle>
          <a:p>
            <a:fld id="{D1BE4B4D-D867-492E-97B2-A4C94167F287}" type="datetimeFigureOut">
              <a:rPr lang="en-GB" smtClean="0"/>
              <a:pPr/>
              <a:t>03/02/2021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omic Sans MS" panose="030F0702030302020204" pitchFamily="66" charset="0"/>
              </a:defRPr>
            </a:lvl1pPr>
          </a:lstStyle>
          <a:p>
            <a:fld id="{9A63A521-224D-4C95-824A-3CEFF92EB905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04774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0" y="2511188"/>
            <a:ext cx="5950424" cy="1787857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>
              <a:defRPr sz="6600" baseline="0">
                <a:solidFill>
                  <a:schemeClr val="bg1"/>
                </a:solidFill>
                <a:latin typeface="KG Primary Penmanship" panose="02000506000000020003" pitchFamily="2" charset="0"/>
              </a:defRPr>
            </a:lvl1pPr>
          </a:lstStyle>
          <a:p>
            <a:r>
              <a:rPr lang="en-US" dirty="0"/>
              <a:t>TITLE – in caps and saved as a picture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88181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fld id="{45335E50-1930-44E5-9B14-893AFBD95C69}" type="datetimeFigureOut">
              <a:rPr lang="en-GB" smtClean="0"/>
              <a:pPr/>
              <a:t>03/02/2021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fld id="{108BBDC2-4ED5-4A8D-A28C-1B3F6D2413F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1270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808542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010901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89737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246388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sz="4000" u="none" baseline="0">
                <a:latin typeface="Comic Sans MS" panose="030F0702030302020204" pitchFamily="66" charset="0"/>
              </a:defRPr>
            </a:lvl1pPr>
          </a:lstStyle>
          <a:p>
            <a:r>
              <a:rPr lang="en-US" dirty="0"/>
              <a:t>Have a go at questions 		 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740455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baseline="0">
                <a:latin typeface="+mn-lt"/>
              </a:defRPr>
            </a:lvl1pPr>
          </a:lstStyle>
          <a:p>
            <a:r>
              <a:rPr lang="en-US" dirty="0"/>
              <a:t>Have a go at questions 	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49477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290594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5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6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theme" Target="../theme/theme6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g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id="{F14EDCB3-CC60-E94C-B25C-4D771CB64958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2281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84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2" name="Rectangle 1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02C252DA-A0E8-6A49-900E-07188D62BBE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9520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4" descr="A picture containing table&#10;&#10;Description automatically generated">
            <a:extLst>
              <a:ext uri="{FF2B5EF4-FFF2-40B4-BE49-F238E27FC236}">
                <a16:creationId xmlns:a16="http://schemas.microsoft.com/office/drawing/2014/main" id="{D3D08606-BA4C-8046-935F-20760BC2766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4062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green sign with white text&#10;&#10;Description automatically generated">
            <a:extLst>
              <a:ext uri="{FF2B5EF4-FFF2-40B4-BE49-F238E27FC236}">
                <a16:creationId xmlns:a16="http://schemas.microsoft.com/office/drawing/2014/main" id="{E7898E14-59E6-7D4D-8006-F74307CCB98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0657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able&#10;&#10;Description automatically generated">
            <a:extLst>
              <a:ext uri="{FF2B5EF4-FFF2-40B4-BE49-F238E27FC236}">
                <a16:creationId xmlns:a16="http://schemas.microsoft.com/office/drawing/2014/main" id="{F33BA71E-3CF0-1E4E-BEEE-6280AD06DDC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055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computer&#10;&#10;Description automatically generated">
            <a:extLst>
              <a:ext uri="{FF2B5EF4-FFF2-40B4-BE49-F238E27FC236}">
                <a16:creationId xmlns:a16="http://schemas.microsoft.com/office/drawing/2014/main" id="{3A3B0A72-DFF8-FC43-8B3B-B0D9C1468E83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234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 up of a logo&#10;&#10;Description automatically generated">
            <a:extLst>
              <a:ext uri="{FF2B5EF4-FFF2-40B4-BE49-F238E27FC236}">
                <a16:creationId xmlns:a16="http://schemas.microsoft.com/office/drawing/2014/main" id="{27FE0188-803D-CF41-A7C4-56C7E1D1B2A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8424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3" Type="http://schemas.openxmlformats.org/officeDocument/2006/relationships/image" Target="../media/image20.png"/><Relationship Id="rId7" Type="http://schemas.openxmlformats.org/officeDocument/2006/relationships/image" Target="../media/image27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5.xml"/><Relationship Id="rId6" Type="http://schemas.openxmlformats.org/officeDocument/2006/relationships/image" Target="../media/image26.png"/><Relationship Id="rId5" Type="http://schemas.openxmlformats.org/officeDocument/2006/relationships/image" Target="../media/image25.png"/><Relationship Id="rId4" Type="http://schemas.openxmlformats.org/officeDocument/2006/relationships/image" Target="../media/image16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png"/><Relationship Id="rId3" Type="http://schemas.openxmlformats.org/officeDocument/2006/relationships/image" Target="../media/image20.png"/><Relationship Id="rId7" Type="http://schemas.openxmlformats.org/officeDocument/2006/relationships/image" Target="../media/image23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6.xml"/><Relationship Id="rId6" Type="http://schemas.openxmlformats.org/officeDocument/2006/relationships/image" Target="../media/image26.png"/><Relationship Id="rId11" Type="http://schemas.microsoft.com/office/2007/relationships/hdphoto" Target="../media/hdphoto2.wdp"/><Relationship Id="rId5" Type="http://schemas.openxmlformats.org/officeDocument/2006/relationships/image" Target="../media/image25.png"/><Relationship Id="rId10" Type="http://schemas.openxmlformats.org/officeDocument/2006/relationships/image" Target="../media/image29.png"/><Relationship Id="rId4" Type="http://schemas.openxmlformats.org/officeDocument/2006/relationships/image" Target="../media/image16.png"/><Relationship Id="rId9" Type="http://schemas.microsoft.com/office/2007/relationships/hdphoto" Target="../media/hdphoto1.wdp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1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2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10" Type="http://schemas.openxmlformats.org/officeDocument/2006/relationships/image" Target="../media/image20.png"/><Relationship Id="rId4" Type="http://schemas.openxmlformats.org/officeDocument/2006/relationships/image" Target="../media/image14.png"/><Relationship Id="rId9" Type="http://schemas.openxmlformats.org/officeDocument/2006/relationships/image" Target="../media/image1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7" Type="http://schemas.openxmlformats.org/officeDocument/2006/relationships/image" Target="../media/image24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3.xml"/><Relationship Id="rId6" Type="http://schemas.openxmlformats.org/officeDocument/2006/relationships/image" Target="../media/image23.png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7" Type="http://schemas.openxmlformats.org/officeDocument/2006/relationships/image" Target="../media/image26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4.xml"/><Relationship Id="rId6" Type="http://schemas.openxmlformats.org/officeDocument/2006/relationships/image" Target="../media/image25.png"/><Relationship Id="rId5" Type="http://schemas.openxmlformats.org/officeDocument/2006/relationships/image" Target="../media/image16.png"/><Relationship Id="rId4" Type="http://schemas.openxmlformats.org/officeDocument/2006/relationships/image" Target="../media/image2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58404" y="2520485"/>
            <a:ext cx="6267231" cy="1908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36398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Have a go at question 2 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237792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69823" y="1493297"/>
            <a:ext cx="747045" cy="74704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732342" y="1635986"/>
            <a:ext cx="23354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Have a think</a:t>
            </a:r>
          </a:p>
        </p:txBody>
      </p:sp>
      <p:pic>
        <p:nvPicPr>
          <p:cNvPr id="23" name="Picture 22">
            <a:extLst>
              <a:ext uri="{FF2B5EF4-FFF2-40B4-BE49-F238E27FC236}">
                <a16:creationId xmlns:a16="http://schemas.microsoft.com/office/drawing/2014/main" id="{29AE41E2-7314-5747-830F-0A2ABB59FE3E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3445314" y="3412485"/>
            <a:ext cx="944717" cy="1001608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6779C6E1-79B2-BC49-BD36-04B1F4D7693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3922723" y="3412484"/>
            <a:ext cx="944717" cy="1001608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708AA5EF-1AEF-0F4C-90A1-16D9B9D97E6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4382026" y="3412483"/>
            <a:ext cx="944717" cy="1001608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53BB1108-D13A-8E48-BEC7-FD8CA7ED38C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4841329" y="3412482"/>
            <a:ext cx="944717" cy="1001608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4D92D738-A6BD-BA42-9CE4-93A0E059614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5300632" y="3412481"/>
            <a:ext cx="944717" cy="1001608"/>
          </a:xfrm>
          <a:prstGeom prst="rect">
            <a:avLst/>
          </a:prstGeom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869F0BF6-E560-6E49-9981-8FFBCE11566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5759935" y="3412480"/>
            <a:ext cx="944717" cy="1001608"/>
          </a:xfrm>
          <a:prstGeom prst="rect">
            <a:avLst/>
          </a:prstGeom>
        </p:spPr>
      </p:pic>
      <p:sp>
        <p:nvSpPr>
          <p:cNvPr id="32" name="TextBox 31"/>
          <p:cNvSpPr txBox="1"/>
          <p:nvPr/>
        </p:nvSpPr>
        <p:spPr>
          <a:xfrm>
            <a:off x="724532" y="454986"/>
            <a:ext cx="63862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latin typeface="Comic Sans MS" panose="030F0702030302020204" pitchFamily="66" charset="0"/>
              </a:rPr>
              <a:t>What is the length of the         ?</a:t>
            </a:r>
            <a:endParaRPr lang="en-GB" sz="3200" dirty="0">
              <a:latin typeface="Comic Sans MS" panose="030F0702030302020204" pitchFamily="66" charset="0"/>
            </a:endParaRPr>
          </a:p>
        </p:txBody>
      </p:sp>
      <p:pic>
        <p:nvPicPr>
          <p:cNvPr id="44" name="Picture 4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4425" y="5290657"/>
            <a:ext cx="1250012" cy="875008"/>
          </a:xfrm>
          <a:prstGeom prst="rect">
            <a:avLst/>
          </a:prstGeom>
        </p:spPr>
      </p:pic>
      <p:sp>
        <p:nvSpPr>
          <p:cNvPr id="45" name="Rounded Rectangular Callout 44"/>
          <p:cNvSpPr/>
          <p:nvPr/>
        </p:nvSpPr>
        <p:spPr>
          <a:xfrm>
            <a:off x="1954843" y="4589624"/>
            <a:ext cx="2741042" cy="658203"/>
          </a:xfrm>
          <a:prstGeom prst="wedgeRoundRectCallout">
            <a:avLst>
              <a:gd name="adj1" fmla="val -43443"/>
              <a:gd name="adj2" fmla="val 104086"/>
              <a:gd name="adj3" fmla="val 16667"/>
            </a:avLst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TextBox 45"/>
          <p:cNvSpPr txBox="1"/>
          <p:nvPr/>
        </p:nvSpPr>
        <p:spPr>
          <a:xfrm>
            <a:off x="1779268" y="4721936"/>
            <a:ext cx="27371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latin typeface="Comic Sans MS" panose="030F0702030302020204" pitchFamily="66" charset="0"/>
              </a:rPr>
              <a:t>I think it is 6</a:t>
            </a:r>
          </a:p>
        </p:txBody>
      </p:sp>
      <p:sp>
        <p:nvSpPr>
          <p:cNvPr id="47" name="Rounded Rectangular Callout 46"/>
          <p:cNvSpPr/>
          <p:nvPr/>
        </p:nvSpPr>
        <p:spPr>
          <a:xfrm>
            <a:off x="5288106" y="4640493"/>
            <a:ext cx="2741042" cy="667230"/>
          </a:xfrm>
          <a:prstGeom prst="wedgeRoundRectCallout">
            <a:avLst>
              <a:gd name="adj1" fmla="val -5104"/>
              <a:gd name="adj2" fmla="val 85318"/>
              <a:gd name="adj3" fmla="val 16667"/>
            </a:avLst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TextBox 47"/>
          <p:cNvSpPr txBox="1"/>
          <p:nvPr/>
        </p:nvSpPr>
        <p:spPr>
          <a:xfrm>
            <a:off x="5081731" y="4742541"/>
            <a:ext cx="27371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latin typeface="Comic Sans MS" panose="030F0702030302020204" pitchFamily="66" charset="0"/>
              </a:rPr>
              <a:t>I think it is 3 </a:t>
            </a:r>
          </a:p>
        </p:txBody>
      </p:sp>
      <p:pic>
        <p:nvPicPr>
          <p:cNvPr id="49" name="Picture 4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83475" y="5154880"/>
            <a:ext cx="1459906" cy="1008186"/>
          </a:xfrm>
          <a:prstGeom prst="rect">
            <a:avLst/>
          </a:prstGeom>
        </p:spPr>
      </p:pic>
      <p:pic>
        <p:nvPicPr>
          <p:cNvPr id="50" name="Picture 49">
            <a:extLst>
              <a:ext uri="{FF2B5EF4-FFF2-40B4-BE49-F238E27FC236}">
                <a16:creationId xmlns:a16="http://schemas.microsoft.com/office/drawing/2014/main" id="{A90C5C2E-6381-3544-8D19-F4755A70B76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4062524" y="4545105"/>
            <a:ext cx="714637" cy="75767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4441" y="879255"/>
            <a:ext cx="3175309" cy="3622536"/>
          </a:xfrm>
          <a:prstGeom prst="rect">
            <a:avLst/>
          </a:prstGeom>
        </p:spPr>
      </p:pic>
      <p:pic>
        <p:nvPicPr>
          <p:cNvPr id="30" name="Picture 29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0921" y="106835"/>
            <a:ext cx="1009440" cy="1151615"/>
          </a:xfrm>
          <a:prstGeom prst="rect">
            <a:avLst/>
          </a:prstGeom>
        </p:spPr>
      </p:pic>
      <p:cxnSp>
        <p:nvCxnSpPr>
          <p:cNvPr id="11" name="Straight Connector 10"/>
          <p:cNvCxnSpPr/>
          <p:nvPr/>
        </p:nvCxnSpPr>
        <p:spPr>
          <a:xfrm flipV="1">
            <a:off x="3643952" y="2097651"/>
            <a:ext cx="0" cy="2324229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1" name="Picture 30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249338">
            <a:off x="3521072" y="3851609"/>
            <a:ext cx="1189595" cy="914987"/>
          </a:xfrm>
          <a:prstGeom prst="rect">
            <a:avLst/>
          </a:prstGeom>
        </p:spPr>
      </p:pic>
      <p:pic>
        <p:nvPicPr>
          <p:cNvPr id="34" name="Picture 33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249338">
            <a:off x="4467116" y="3826733"/>
            <a:ext cx="1189595" cy="914987"/>
          </a:xfrm>
          <a:prstGeom prst="rect">
            <a:avLst/>
          </a:prstGeom>
        </p:spPr>
      </p:pic>
      <p:pic>
        <p:nvPicPr>
          <p:cNvPr id="36" name="Picture 35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249338">
            <a:off x="5413160" y="3801857"/>
            <a:ext cx="1189595" cy="914987"/>
          </a:xfrm>
          <a:prstGeom prst="rect">
            <a:avLst/>
          </a:prstGeom>
        </p:spPr>
      </p:pic>
      <p:pic>
        <p:nvPicPr>
          <p:cNvPr id="37" name="Picture 36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62190">
            <a:off x="7413792" y="4761093"/>
            <a:ext cx="613030" cy="471517"/>
          </a:xfrm>
          <a:prstGeom prst="rect">
            <a:avLst/>
          </a:prstGeom>
        </p:spPr>
      </p:pic>
      <p:sp>
        <p:nvSpPr>
          <p:cNvPr id="38" name="TextBox 37"/>
          <p:cNvSpPr txBox="1"/>
          <p:nvPr/>
        </p:nvSpPr>
        <p:spPr>
          <a:xfrm>
            <a:off x="1195763" y="5456743"/>
            <a:ext cx="63862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latin typeface="Comic Sans MS" panose="030F0702030302020204" pitchFamily="66" charset="0"/>
              </a:rPr>
              <a:t>Who is correct?</a:t>
            </a:r>
            <a:endParaRPr lang="en-GB" sz="3200" dirty="0">
              <a:latin typeface="Comic Sans MS" panose="030F0702030302020204" pitchFamily="66" charset="0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flipV="1">
            <a:off x="6444042" y="2097651"/>
            <a:ext cx="0" cy="220029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42385119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 animBg="1"/>
      <p:bldP spid="46" grpId="0"/>
      <p:bldP spid="47" grpId="0" animBg="1"/>
      <p:bldP spid="48" grpId="0"/>
      <p:bldP spid="3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32034" y="569225"/>
            <a:ext cx="747045" cy="74704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494553" y="711914"/>
            <a:ext cx="23354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Have a think</a:t>
            </a:r>
          </a:p>
        </p:txBody>
      </p:sp>
      <p:pic>
        <p:nvPicPr>
          <p:cNvPr id="23" name="Picture 22">
            <a:extLst>
              <a:ext uri="{FF2B5EF4-FFF2-40B4-BE49-F238E27FC236}">
                <a16:creationId xmlns:a16="http://schemas.microsoft.com/office/drawing/2014/main" id="{29AE41E2-7314-5747-830F-0A2ABB59FE3E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4958225" y="2866570"/>
            <a:ext cx="944717" cy="1001608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6779C6E1-79B2-BC49-BD36-04B1F4D7693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5435634" y="2866569"/>
            <a:ext cx="944717" cy="1001608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708AA5EF-1AEF-0F4C-90A1-16D9B9D97E6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5894937" y="2866568"/>
            <a:ext cx="944717" cy="1001608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53BB1108-D13A-8E48-BEC7-FD8CA7ED38C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6354240" y="2866567"/>
            <a:ext cx="944717" cy="1001608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4D92D738-A6BD-BA42-9CE4-93A0E059614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6813543" y="2866566"/>
            <a:ext cx="944717" cy="1001608"/>
          </a:xfrm>
          <a:prstGeom prst="rect">
            <a:avLst/>
          </a:prstGeom>
        </p:spPr>
      </p:pic>
      <p:sp>
        <p:nvSpPr>
          <p:cNvPr id="32" name="TextBox 31"/>
          <p:cNvSpPr txBox="1"/>
          <p:nvPr/>
        </p:nvSpPr>
        <p:spPr>
          <a:xfrm>
            <a:off x="-883440" y="419526"/>
            <a:ext cx="63862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latin typeface="Comic Sans MS" panose="030F0702030302020204" pitchFamily="66" charset="0"/>
              </a:rPr>
              <a:t>Which is longer?</a:t>
            </a:r>
            <a:endParaRPr lang="en-GB" sz="3200" dirty="0">
              <a:latin typeface="Comic Sans MS" panose="030F0702030302020204" pitchFamily="66" charset="0"/>
            </a:endParaRPr>
          </a:p>
        </p:txBody>
      </p:sp>
      <p:pic>
        <p:nvPicPr>
          <p:cNvPr id="44" name="Picture 4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6598" y="5221469"/>
            <a:ext cx="1250012" cy="875008"/>
          </a:xfrm>
          <a:prstGeom prst="rect">
            <a:avLst/>
          </a:prstGeom>
        </p:spPr>
      </p:pic>
      <p:sp>
        <p:nvSpPr>
          <p:cNvPr id="45" name="Rounded Rectangular Callout 44"/>
          <p:cNvSpPr/>
          <p:nvPr/>
        </p:nvSpPr>
        <p:spPr>
          <a:xfrm>
            <a:off x="1544951" y="4423374"/>
            <a:ext cx="2879022" cy="658203"/>
          </a:xfrm>
          <a:prstGeom prst="wedgeRoundRectCallout">
            <a:avLst>
              <a:gd name="adj1" fmla="val -43443"/>
              <a:gd name="adj2" fmla="val 104086"/>
              <a:gd name="adj3" fmla="val 16667"/>
            </a:avLst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TextBox 45"/>
          <p:cNvSpPr txBox="1"/>
          <p:nvPr/>
        </p:nvSpPr>
        <p:spPr>
          <a:xfrm>
            <a:off x="1339335" y="4562571"/>
            <a:ext cx="29987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latin typeface="Comic Sans MS" panose="030F0702030302020204" pitchFamily="66" charset="0"/>
              </a:rPr>
              <a:t>The shell is 4</a:t>
            </a:r>
          </a:p>
        </p:txBody>
      </p:sp>
      <p:sp>
        <p:nvSpPr>
          <p:cNvPr id="47" name="Rounded Rectangular Callout 46"/>
          <p:cNvSpPr/>
          <p:nvPr/>
        </p:nvSpPr>
        <p:spPr>
          <a:xfrm>
            <a:off x="5096442" y="3942956"/>
            <a:ext cx="2844227" cy="1252499"/>
          </a:xfrm>
          <a:prstGeom prst="wedgeRoundRectCallout">
            <a:avLst>
              <a:gd name="adj1" fmla="val -3185"/>
              <a:gd name="adj2" fmla="val 62436"/>
              <a:gd name="adj3" fmla="val 16667"/>
            </a:avLst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TextBox 47"/>
          <p:cNvSpPr txBox="1"/>
          <p:nvPr/>
        </p:nvSpPr>
        <p:spPr>
          <a:xfrm>
            <a:off x="5017707" y="3995126"/>
            <a:ext cx="273714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latin typeface="Comic Sans MS" panose="030F0702030302020204" pitchFamily="66" charset="0"/>
              </a:rPr>
              <a:t>This is 5</a:t>
            </a:r>
          </a:p>
          <a:p>
            <a:pPr algn="ctr"/>
            <a:r>
              <a:rPr lang="en-GB" sz="2400" dirty="0" smtClean="0">
                <a:latin typeface="Comic Sans MS" panose="030F0702030302020204" pitchFamily="66" charset="0"/>
              </a:rPr>
              <a:t>That means it is longer! </a:t>
            </a:r>
          </a:p>
        </p:txBody>
      </p:sp>
      <p:pic>
        <p:nvPicPr>
          <p:cNvPr id="49" name="Picture 4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69571" y="5154880"/>
            <a:ext cx="1459906" cy="1008186"/>
          </a:xfrm>
          <a:prstGeom prst="rect">
            <a:avLst/>
          </a:prstGeom>
        </p:spPr>
      </p:pic>
      <p:pic>
        <p:nvPicPr>
          <p:cNvPr id="50" name="Picture 49">
            <a:extLst>
              <a:ext uri="{FF2B5EF4-FFF2-40B4-BE49-F238E27FC236}">
                <a16:creationId xmlns:a16="http://schemas.microsoft.com/office/drawing/2014/main" id="{A90C5C2E-6381-3544-8D19-F4755A70B76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6991955" y="3870381"/>
            <a:ext cx="714637" cy="757673"/>
          </a:xfrm>
          <a:prstGeom prst="rect">
            <a:avLst/>
          </a:prstGeom>
        </p:spPr>
      </p:pic>
      <p:cxnSp>
        <p:nvCxnSpPr>
          <p:cNvPr id="11" name="Straight Connector 10"/>
          <p:cNvCxnSpPr/>
          <p:nvPr/>
        </p:nvCxnSpPr>
        <p:spPr>
          <a:xfrm flipV="1">
            <a:off x="5173488" y="1672046"/>
            <a:ext cx="0" cy="1930959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1" name="Picture 30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249338">
            <a:off x="711448" y="2856757"/>
            <a:ext cx="1189595" cy="914987"/>
          </a:xfrm>
          <a:prstGeom prst="rect">
            <a:avLst/>
          </a:prstGeom>
        </p:spPr>
      </p:pic>
      <p:pic>
        <p:nvPicPr>
          <p:cNvPr id="34" name="Picture 33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249338">
            <a:off x="1674788" y="2866660"/>
            <a:ext cx="1189595" cy="914987"/>
          </a:xfrm>
          <a:prstGeom prst="rect">
            <a:avLst/>
          </a:prstGeom>
        </p:spPr>
      </p:pic>
      <p:pic>
        <p:nvPicPr>
          <p:cNvPr id="36" name="Picture 35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249338">
            <a:off x="2620020" y="2872594"/>
            <a:ext cx="1189595" cy="914987"/>
          </a:xfrm>
          <a:prstGeom prst="rect">
            <a:avLst/>
          </a:prstGeom>
        </p:spPr>
      </p:pic>
      <p:pic>
        <p:nvPicPr>
          <p:cNvPr id="37" name="Picture 3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62190">
            <a:off x="3753767" y="4495089"/>
            <a:ext cx="613030" cy="471517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8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0000" b="90000" l="5137" r="95548">
                        <a14:backgroundMark x1="27397" y1="20870" x2="27397" y2="20870"/>
                        <a14:backgroundMark x1="30822" y1="5217" x2="30822" y2="521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442491">
            <a:off x="775055" y="864198"/>
            <a:ext cx="3947695" cy="310948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10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backgroundRemoval t="3830" b="89787" l="9645" r="89848">
                        <a14:backgroundMark x1="22335" y1="45957" x2="22335" y2="45957"/>
                        <a14:backgroundMark x1="93401" y1="37872" x2="93401" y2="3787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11640"/>
          <a:stretch/>
        </p:blipFill>
        <p:spPr>
          <a:xfrm rot="16200000">
            <a:off x="5324413" y="1149989"/>
            <a:ext cx="2161803" cy="2918528"/>
          </a:xfrm>
          <a:prstGeom prst="rect">
            <a:avLst/>
          </a:prstGeom>
        </p:spPr>
      </p:pic>
      <p:pic>
        <p:nvPicPr>
          <p:cNvPr id="38" name="Picture 37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249338">
            <a:off x="3573655" y="2875842"/>
            <a:ext cx="1189595" cy="914987"/>
          </a:xfrm>
          <a:prstGeom prst="rect">
            <a:avLst/>
          </a:prstGeom>
        </p:spPr>
      </p:pic>
      <p:cxnSp>
        <p:nvCxnSpPr>
          <p:cNvPr id="39" name="Straight Connector 38"/>
          <p:cNvCxnSpPr/>
          <p:nvPr/>
        </p:nvCxnSpPr>
        <p:spPr>
          <a:xfrm flipV="1">
            <a:off x="807288" y="1502229"/>
            <a:ext cx="0" cy="2035115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1195763" y="5456743"/>
            <a:ext cx="63862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latin typeface="Comic Sans MS" panose="030F0702030302020204" pitchFamily="66" charset="0"/>
              </a:rPr>
              <a:t>Do you agree?</a:t>
            </a:r>
            <a:endParaRPr lang="en-GB" sz="3200" dirty="0">
              <a:latin typeface="Comic Sans MS" panose="030F0702030302020204" pitchFamily="66" charset="0"/>
            </a:endParaRPr>
          </a:p>
        </p:txBody>
      </p:sp>
      <p:cxnSp>
        <p:nvCxnSpPr>
          <p:cNvPr id="41" name="Straight Connector 40"/>
          <p:cNvCxnSpPr/>
          <p:nvPr/>
        </p:nvCxnSpPr>
        <p:spPr>
          <a:xfrm flipH="1" flipV="1">
            <a:off x="4587686" y="1502229"/>
            <a:ext cx="13648" cy="1989608"/>
          </a:xfrm>
          <a:prstGeom prst="line">
            <a:avLst/>
          </a:prstGeom>
          <a:ln w="57150">
            <a:solidFill>
              <a:srgbClr val="0070C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flipH="1" flipV="1">
            <a:off x="7510274" y="1672046"/>
            <a:ext cx="13648" cy="1919601"/>
          </a:xfrm>
          <a:prstGeom prst="line">
            <a:avLst/>
          </a:prstGeom>
          <a:ln w="57150">
            <a:solidFill>
              <a:srgbClr val="0070C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36361577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500"/>
                            </p:stCondLst>
                            <p:childTnLst>
                              <p:par>
                                <p:cTn id="38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-2.22222E-6 L -0.4783 -0.01041 " pathEditMode="relative" rAng="0" ptsTypes="AA">
                                      <p:cBhvr>
                                        <p:cTn id="5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924" y="-53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 animBg="1"/>
      <p:bldP spid="46" grpId="0"/>
      <p:bldP spid="47" grpId="0" animBg="1"/>
      <p:bldP spid="48" grpId="0"/>
      <p:bldP spid="4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Have a go at questions 3 </a:t>
            </a:r>
            <a:r>
              <a:rPr lang="en-GB" dirty="0" smtClean="0"/>
              <a:t>and </a:t>
            </a:r>
            <a:r>
              <a:rPr lang="en-GB" dirty="0" smtClean="0"/>
              <a:t>4 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028646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619354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95550" y="334776"/>
            <a:ext cx="7497474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omic Sans MS" panose="030F0702030302020204" pitchFamily="66" charset="0"/>
              </a:rPr>
              <a:t>1</a:t>
            </a:r>
            <a:r>
              <a:rPr lang="en-GB" sz="2800" dirty="0" smtClean="0">
                <a:latin typeface="Comic Sans MS" panose="030F0702030302020204" pitchFamily="66" charset="0"/>
              </a:rPr>
              <a:t>) How many fingers?</a:t>
            </a:r>
            <a:endParaRPr lang="en-GB" sz="2800" dirty="0">
              <a:latin typeface="Comic Sans MS" panose="030F0702030302020204" pitchFamily="66" charset="0"/>
            </a:endParaRP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r>
              <a:rPr lang="en-GB" sz="2800" dirty="0">
                <a:latin typeface="Comic Sans MS" panose="030F0702030302020204" pitchFamily="66" charset="0"/>
              </a:rPr>
              <a:t>2</a:t>
            </a:r>
            <a:r>
              <a:rPr lang="en-GB" sz="2800" dirty="0" smtClean="0">
                <a:latin typeface="Comic Sans MS" panose="030F0702030302020204" pitchFamily="66" charset="0"/>
              </a:rPr>
              <a:t>) How many eyes?</a:t>
            </a:r>
            <a:endParaRPr lang="en-GB" sz="2800" dirty="0">
              <a:latin typeface="Comic Sans MS" panose="030F0702030302020204" pitchFamily="66" charset="0"/>
            </a:endParaRP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endParaRPr lang="en-GB" sz="2800" dirty="0" smtClean="0">
              <a:latin typeface="Comic Sans MS" panose="030F0702030302020204" pitchFamily="66" charset="0"/>
            </a:endParaRP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r>
              <a:rPr lang="en-GB" sz="2800" dirty="0">
                <a:latin typeface="Comic Sans MS" panose="030F0702030302020204" pitchFamily="66" charset="0"/>
              </a:rPr>
              <a:t>3</a:t>
            </a:r>
            <a:r>
              <a:rPr lang="en-GB" sz="2800" dirty="0" smtClean="0">
                <a:latin typeface="Comic Sans MS" panose="030F0702030302020204" pitchFamily="66" charset="0"/>
              </a:rPr>
              <a:t>) Which number is thirty?  13     30</a:t>
            </a:r>
            <a:endParaRPr lang="en-GB" sz="2800" dirty="0">
              <a:latin typeface="Comic Sans MS" panose="030F0702030302020204" pitchFamily="66" charset="0"/>
            </a:endParaRP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r>
              <a:rPr lang="en-GB" sz="2800" dirty="0">
                <a:latin typeface="Comic Sans MS" panose="030F0702030302020204" pitchFamily="66" charset="0"/>
              </a:rPr>
              <a:t>4</a:t>
            </a:r>
            <a:r>
              <a:rPr lang="en-GB" sz="2800" dirty="0" smtClean="0">
                <a:latin typeface="Comic Sans MS" panose="030F0702030302020204" pitchFamily="66" charset="0"/>
              </a:rPr>
              <a:t>) Can you describe these two using the words </a:t>
            </a:r>
            <a:r>
              <a:rPr lang="en-GB" sz="28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taller</a:t>
            </a:r>
            <a:r>
              <a:rPr lang="en-GB" sz="2800" dirty="0" smtClean="0">
                <a:latin typeface="Comic Sans MS" panose="030F0702030302020204" pitchFamily="66" charset="0"/>
              </a:rPr>
              <a:t> and </a:t>
            </a:r>
            <a:r>
              <a:rPr lang="en-GB" sz="28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shorter</a:t>
            </a:r>
            <a:r>
              <a:rPr lang="en-GB" sz="2800" dirty="0" smtClean="0">
                <a:latin typeface="Comic Sans MS" panose="030F0702030302020204" pitchFamily="66" charset="0"/>
              </a:rPr>
              <a:t>?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36367" y="4801758"/>
            <a:ext cx="1139364" cy="1413833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1763" y="4538078"/>
            <a:ext cx="1432365" cy="1777416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5323" y="711902"/>
            <a:ext cx="950067" cy="884545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9446" y="711902"/>
            <a:ext cx="950067" cy="884545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13569" y="711902"/>
            <a:ext cx="950067" cy="884545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07692" y="711902"/>
            <a:ext cx="950067" cy="884545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01813" y="711902"/>
            <a:ext cx="950067" cy="884545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1200" y="711902"/>
            <a:ext cx="950067" cy="884545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7077" y="711902"/>
            <a:ext cx="950067" cy="884545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874467" y="2160755"/>
            <a:ext cx="901712" cy="813935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785199" y="2160754"/>
            <a:ext cx="901712" cy="813935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695931" y="2160753"/>
            <a:ext cx="901712" cy="813935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606663" y="2160752"/>
            <a:ext cx="901712" cy="8139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83574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95550" y="334776"/>
            <a:ext cx="7497474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omic Sans MS" panose="030F0702030302020204" pitchFamily="66" charset="0"/>
              </a:rPr>
              <a:t>1</a:t>
            </a:r>
            <a:r>
              <a:rPr lang="en-GB" sz="2800" dirty="0" smtClean="0">
                <a:latin typeface="Comic Sans MS" panose="030F0702030302020204" pitchFamily="66" charset="0"/>
              </a:rPr>
              <a:t>) How many fingers?</a:t>
            </a:r>
            <a:endParaRPr lang="en-GB" sz="2800" dirty="0">
              <a:latin typeface="Comic Sans MS" panose="030F0702030302020204" pitchFamily="66" charset="0"/>
            </a:endParaRP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r>
              <a:rPr lang="en-GB" sz="2800" dirty="0">
                <a:latin typeface="Comic Sans MS" panose="030F0702030302020204" pitchFamily="66" charset="0"/>
              </a:rPr>
              <a:t>2</a:t>
            </a:r>
            <a:r>
              <a:rPr lang="en-GB" sz="2800" dirty="0" smtClean="0">
                <a:latin typeface="Comic Sans MS" panose="030F0702030302020204" pitchFamily="66" charset="0"/>
              </a:rPr>
              <a:t>) How many eyes?</a:t>
            </a:r>
            <a:endParaRPr lang="en-GB" sz="2800" dirty="0">
              <a:latin typeface="Comic Sans MS" panose="030F0702030302020204" pitchFamily="66" charset="0"/>
            </a:endParaRP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endParaRPr lang="en-GB" sz="2800" dirty="0" smtClean="0">
              <a:latin typeface="Comic Sans MS" panose="030F0702030302020204" pitchFamily="66" charset="0"/>
            </a:endParaRP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r>
              <a:rPr lang="en-GB" sz="2800" dirty="0">
                <a:latin typeface="Comic Sans MS" panose="030F0702030302020204" pitchFamily="66" charset="0"/>
              </a:rPr>
              <a:t>3</a:t>
            </a:r>
            <a:r>
              <a:rPr lang="en-GB" sz="2800" dirty="0" smtClean="0">
                <a:latin typeface="Comic Sans MS" panose="030F0702030302020204" pitchFamily="66" charset="0"/>
              </a:rPr>
              <a:t>) Which number is thirty?  13     30</a:t>
            </a:r>
            <a:endParaRPr lang="en-GB" sz="2800" dirty="0">
              <a:latin typeface="Comic Sans MS" panose="030F0702030302020204" pitchFamily="66" charset="0"/>
            </a:endParaRP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r>
              <a:rPr lang="en-GB" sz="2800" dirty="0">
                <a:latin typeface="Comic Sans MS" panose="030F0702030302020204" pitchFamily="66" charset="0"/>
              </a:rPr>
              <a:t>4</a:t>
            </a:r>
            <a:r>
              <a:rPr lang="en-GB" sz="2800" dirty="0" smtClean="0">
                <a:latin typeface="Comic Sans MS" panose="030F0702030302020204" pitchFamily="66" charset="0"/>
              </a:rPr>
              <a:t>) Can you describe these two using the words </a:t>
            </a:r>
            <a:r>
              <a:rPr lang="en-GB" sz="28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taller</a:t>
            </a:r>
            <a:r>
              <a:rPr lang="en-GB" sz="2800" dirty="0" smtClean="0">
                <a:latin typeface="Comic Sans MS" panose="030F0702030302020204" pitchFamily="66" charset="0"/>
              </a:rPr>
              <a:t> and </a:t>
            </a:r>
            <a:r>
              <a:rPr lang="en-GB" sz="28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shorter</a:t>
            </a:r>
            <a:r>
              <a:rPr lang="en-GB" sz="2800" dirty="0" smtClean="0">
                <a:latin typeface="Comic Sans MS" panose="030F0702030302020204" pitchFamily="66" charset="0"/>
              </a:rPr>
              <a:t>?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236055" y="337692"/>
            <a:ext cx="6610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solidFill>
                  <a:schemeClr val="accent1"/>
                </a:solidFill>
                <a:latin typeface="Comic Sans MS" panose="030F0702030302020204" pitchFamily="66" charset="0"/>
              </a:rPr>
              <a:t>35</a:t>
            </a:r>
            <a:endParaRPr lang="en-GB" sz="2800" dirty="0">
              <a:solidFill>
                <a:schemeClr val="accent1"/>
              </a:solidFill>
              <a:latin typeface="Comic Sans MS" panose="030F0702030302020204" pitchFamily="66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36367" y="4801758"/>
            <a:ext cx="1139364" cy="1413833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1763" y="4538078"/>
            <a:ext cx="1432365" cy="1777416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5323" y="711902"/>
            <a:ext cx="950067" cy="884545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9446" y="711902"/>
            <a:ext cx="950067" cy="884545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13569" y="711902"/>
            <a:ext cx="950067" cy="884545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07692" y="711902"/>
            <a:ext cx="950067" cy="884545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01813" y="711902"/>
            <a:ext cx="950067" cy="884545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1200" y="711902"/>
            <a:ext cx="950067" cy="884545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7077" y="711902"/>
            <a:ext cx="950067" cy="884545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874467" y="2160755"/>
            <a:ext cx="901712" cy="813935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785199" y="2160754"/>
            <a:ext cx="901712" cy="813935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695931" y="2160753"/>
            <a:ext cx="901712" cy="813935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606663" y="2160752"/>
            <a:ext cx="901712" cy="813935"/>
          </a:xfrm>
          <a:prstGeom prst="rect">
            <a:avLst/>
          </a:prstGeom>
        </p:spPr>
      </p:pic>
      <p:sp>
        <p:nvSpPr>
          <p:cNvPr id="22" name="TextBox 21"/>
          <p:cNvSpPr txBox="1"/>
          <p:nvPr/>
        </p:nvSpPr>
        <p:spPr>
          <a:xfrm>
            <a:off x="4020869" y="1637532"/>
            <a:ext cx="6610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solidFill>
                  <a:schemeClr val="accent1"/>
                </a:solidFill>
                <a:latin typeface="Comic Sans MS" panose="030F0702030302020204" pitchFamily="66" charset="0"/>
              </a:rPr>
              <a:t>8</a:t>
            </a:r>
          </a:p>
        </p:txBody>
      </p:sp>
      <p:sp>
        <p:nvSpPr>
          <p:cNvPr id="3" name="Oval 2"/>
          <p:cNvSpPr/>
          <p:nvPr/>
        </p:nvSpPr>
        <p:spPr>
          <a:xfrm>
            <a:off x="6318913" y="3305087"/>
            <a:ext cx="615874" cy="532788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422259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2" grpId="0"/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954667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-381362" y="438554"/>
            <a:ext cx="61714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latin typeface="Comic Sans MS" panose="030F0702030302020204" pitchFamily="66" charset="0"/>
              </a:rPr>
              <a:t>Let’s measure!</a:t>
            </a:r>
            <a:endParaRPr lang="en-GB" sz="3200" dirty="0">
              <a:latin typeface="Comic Sans MS" panose="030F0702030302020204" pitchFamily="66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883" y="931551"/>
            <a:ext cx="6662737" cy="448882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0565" y="2084556"/>
            <a:ext cx="2598593" cy="218281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0374" y="3522075"/>
            <a:ext cx="1112281" cy="93431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3718" y="3720623"/>
            <a:ext cx="1460539" cy="1226853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2816" y="2084556"/>
            <a:ext cx="1428750" cy="120015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6887360" y="4736707"/>
            <a:ext cx="634687" cy="2058514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902507" y="5429510"/>
            <a:ext cx="634687" cy="672908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868348" y="5320120"/>
            <a:ext cx="634687" cy="891689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3114291" y="5149407"/>
            <a:ext cx="634687" cy="1233114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4794475" y="4885879"/>
            <a:ext cx="634687" cy="1760170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4616" y="1890278"/>
            <a:ext cx="2165587" cy="1819092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4870139" y="4077236"/>
            <a:ext cx="634687" cy="672908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5193529" y="4077236"/>
            <a:ext cx="634687" cy="672908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5026883" y="3980224"/>
            <a:ext cx="634687" cy="891689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5975698" y="2511942"/>
            <a:ext cx="634687" cy="1760170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135010" y="2829286"/>
            <a:ext cx="634687" cy="2058514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3391814" y="4163572"/>
            <a:ext cx="634687" cy="1233114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4134543" y="2502273"/>
            <a:ext cx="634687" cy="1233114"/>
          </a:xfrm>
          <a:prstGeom prst="rect">
            <a:avLst/>
          </a:prstGeom>
        </p:spPr>
      </p:pic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E0D7CA03-9349-294A-9BC9-4DB8747BED80}"/>
              </a:ext>
            </a:extLst>
          </p:cNvPr>
          <p:cNvCxnSpPr/>
          <p:nvPr/>
        </p:nvCxnSpPr>
        <p:spPr>
          <a:xfrm flipV="1">
            <a:off x="1597903" y="2869359"/>
            <a:ext cx="0" cy="1031375"/>
          </a:xfrm>
          <a:prstGeom prst="line">
            <a:avLst/>
          </a:prstGeom>
          <a:ln w="28575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E0D7CA03-9349-294A-9BC9-4DB8747BED80}"/>
              </a:ext>
            </a:extLst>
          </p:cNvPr>
          <p:cNvCxnSpPr/>
          <p:nvPr/>
        </p:nvCxnSpPr>
        <p:spPr>
          <a:xfrm flipV="1">
            <a:off x="3246594" y="2841177"/>
            <a:ext cx="0" cy="1031375"/>
          </a:xfrm>
          <a:prstGeom prst="line">
            <a:avLst/>
          </a:prstGeom>
          <a:ln w="28575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E0D7CA03-9349-294A-9BC9-4DB8747BED80}"/>
              </a:ext>
            </a:extLst>
          </p:cNvPr>
          <p:cNvCxnSpPr/>
          <p:nvPr/>
        </p:nvCxnSpPr>
        <p:spPr>
          <a:xfrm flipV="1">
            <a:off x="5615721" y="2404799"/>
            <a:ext cx="0" cy="1031375"/>
          </a:xfrm>
          <a:prstGeom prst="line">
            <a:avLst/>
          </a:prstGeom>
          <a:ln w="28575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E0D7CA03-9349-294A-9BC9-4DB8747BED80}"/>
              </a:ext>
            </a:extLst>
          </p:cNvPr>
          <p:cNvCxnSpPr/>
          <p:nvPr/>
        </p:nvCxnSpPr>
        <p:spPr>
          <a:xfrm flipV="1">
            <a:off x="6959612" y="2404799"/>
            <a:ext cx="0" cy="1031375"/>
          </a:xfrm>
          <a:prstGeom prst="line">
            <a:avLst/>
          </a:prstGeom>
          <a:ln w="28575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E0D7CA03-9349-294A-9BC9-4DB8747BED80}"/>
              </a:ext>
            </a:extLst>
          </p:cNvPr>
          <p:cNvCxnSpPr/>
          <p:nvPr/>
        </p:nvCxnSpPr>
        <p:spPr>
          <a:xfrm flipV="1">
            <a:off x="5698904" y="3823535"/>
            <a:ext cx="0" cy="704704"/>
          </a:xfrm>
          <a:prstGeom prst="line">
            <a:avLst/>
          </a:prstGeom>
          <a:ln w="28575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E0D7CA03-9349-294A-9BC9-4DB8747BED80}"/>
              </a:ext>
            </a:extLst>
          </p:cNvPr>
          <p:cNvCxnSpPr/>
          <p:nvPr/>
        </p:nvCxnSpPr>
        <p:spPr>
          <a:xfrm flipV="1">
            <a:off x="4967046" y="3823535"/>
            <a:ext cx="0" cy="704704"/>
          </a:xfrm>
          <a:prstGeom prst="line">
            <a:avLst/>
          </a:prstGeom>
          <a:ln w="28575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E0D7CA03-9349-294A-9BC9-4DB8747BED80}"/>
              </a:ext>
            </a:extLst>
          </p:cNvPr>
          <p:cNvCxnSpPr/>
          <p:nvPr/>
        </p:nvCxnSpPr>
        <p:spPr>
          <a:xfrm flipV="1">
            <a:off x="3937352" y="2465603"/>
            <a:ext cx="0" cy="819103"/>
          </a:xfrm>
          <a:prstGeom prst="line">
            <a:avLst/>
          </a:prstGeom>
          <a:ln w="28575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E0D7CA03-9349-294A-9BC9-4DB8747BED80}"/>
              </a:ext>
            </a:extLst>
          </p:cNvPr>
          <p:cNvCxnSpPr/>
          <p:nvPr/>
        </p:nvCxnSpPr>
        <p:spPr>
          <a:xfrm flipV="1">
            <a:off x="4925760" y="2465603"/>
            <a:ext cx="0" cy="819103"/>
          </a:xfrm>
          <a:prstGeom prst="line">
            <a:avLst/>
          </a:prstGeom>
          <a:ln w="28575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E0D7CA03-9349-294A-9BC9-4DB8747BED80}"/>
              </a:ext>
            </a:extLst>
          </p:cNvPr>
          <p:cNvCxnSpPr/>
          <p:nvPr/>
        </p:nvCxnSpPr>
        <p:spPr>
          <a:xfrm flipV="1">
            <a:off x="3203440" y="4096348"/>
            <a:ext cx="0" cy="819103"/>
          </a:xfrm>
          <a:prstGeom prst="line">
            <a:avLst/>
          </a:prstGeom>
          <a:ln w="28575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E0D7CA03-9349-294A-9BC9-4DB8747BED80}"/>
              </a:ext>
            </a:extLst>
          </p:cNvPr>
          <p:cNvCxnSpPr/>
          <p:nvPr/>
        </p:nvCxnSpPr>
        <p:spPr>
          <a:xfrm flipV="1">
            <a:off x="4204023" y="4096348"/>
            <a:ext cx="0" cy="819103"/>
          </a:xfrm>
          <a:prstGeom prst="line">
            <a:avLst/>
          </a:prstGeom>
          <a:ln w="28575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4" name="Picture 33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432034" y="569225"/>
            <a:ext cx="747045" cy="747045"/>
          </a:xfrm>
          <a:prstGeom prst="rect">
            <a:avLst/>
          </a:prstGeom>
        </p:spPr>
      </p:pic>
      <p:sp>
        <p:nvSpPr>
          <p:cNvPr id="35" name="TextBox 34"/>
          <p:cNvSpPr txBox="1"/>
          <p:nvPr/>
        </p:nvSpPr>
        <p:spPr>
          <a:xfrm>
            <a:off x="5494553" y="711914"/>
            <a:ext cx="23354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Have a think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957914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8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8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8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9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9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9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9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01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0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0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0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0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04024" y="4889795"/>
            <a:ext cx="747045" cy="74704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466543" y="5032484"/>
            <a:ext cx="23354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Have a think</a:t>
            </a:r>
          </a:p>
        </p:txBody>
      </p:sp>
      <p:pic>
        <p:nvPicPr>
          <p:cNvPr id="6" name="Picture 5" descr="A picture containing lamp, clock, light&#10;&#10;Description automatically generated">
            <a:extLst>
              <a:ext uri="{FF2B5EF4-FFF2-40B4-BE49-F238E27FC236}">
                <a16:creationId xmlns:a16="http://schemas.microsoft.com/office/drawing/2014/main" id="{3B7B8F1E-A419-7649-90EC-2B0C10899A4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5884503">
            <a:off x="3750205" y="1335357"/>
            <a:ext cx="1202413" cy="4320177"/>
          </a:xfrm>
          <a:prstGeom prst="rect">
            <a:avLst/>
          </a:prstGeom>
        </p:spPr>
      </p:pic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4400204-76EC-8C42-B76E-A919BCF06A92}"/>
              </a:ext>
            </a:extLst>
          </p:cNvPr>
          <p:cNvCxnSpPr/>
          <p:nvPr/>
        </p:nvCxnSpPr>
        <p:spPr>
          <a:xfrm flipV="1">
            <a:off x="5305057" y="904129"/>
            <a:ext cx="0" cy="1772283"/>
          </a:xfrm>
          <a:prstGeom prst="line">
            <a:avLst/>
          </a:prstGeom>
          <a:ln w="28575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E0D7CA03-9349-294A-9BC9-4DB8747BED80}"/>
              </a:ext>
            </a:extLst>
          </p:cNvPr>
          <p:cNvCxnSpPr/>
          <p:nvPr/>
        </p:nvCxnSpPr>
        <p:spPr>
          <a:xfrm flipV="1">
            <a:off x="2431887" y="904129"/>
            <a:ext cx="0" cy="5244712"/>
          </a:xfrm>
          <a:prstGeom prst="line">
            <a:avLst/>
          </a:prstGeom>
          <a:ln w="28575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85BA013D-F946-774E-A5EE-CB2CE27F83DA}"/>
              </a:ext>
            </a:extLst>
          </p:cNvPr>
          <p:cNvCxnSpPr/>
          <p:nvPr/>
        </p:nvCxnSpPr>
        <p:spPr>
          <a:xfrm flipV="1">
            <a:off x="4409392" y="4332291"/>
            <a:ext cx="0" cy="1787236"/>
          </a:xfrm>
          <a:prstGeom prst="line">
            <a:avLst/>
          </a:prstGeom>
          <a:ln w="28575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6182" y="4420399"/>
            <a:ext cx="2236926" cy="1364517"/>
          </a:xfrm>
          <a:prstGeom prst="rect">
            <a:avLst/>
          </a:prstGeom>
        </p:spPr>
      </p:pic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B92548EF-8956-BC4F-92C5-35108C4BA5F6}"/>
              </a:ext>
            </a:extLst>
          </p:cNvPr>
          <p:cNvCxnSpPr/>
          <p:nvPr/>
        </p:nvCxnSpPr>
        <p:spPr>
          <a:xfrm flipV="1">
            <a:off x="6233309" y="2957225"/>
            <a:ext cx="0" cy="1304166"/>
          </a:xfrm>
          <a:prstGeom prst="line">
            <a:avLst/>
          </a:prstGeom>
          <a:ln w="28575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1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249338">
            <a:off x="2361321" y="2046795"/>
            <a:ext cx="1189595" cy="914987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249338">
            <a:off x="3286356" y="2058016"/>
            <a:ext cx="1189595" cy="914987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249338">
            <a:off x="4211392" y="2071502"/>
            <a:ext cx="1189595" cy="914987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249338">
            <a:off x="2361323" y="3556618"/>
            <a:ext cx="1189595" cy="914987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249338">
            <a:off x="3273675" y="3556618"/>
            <a:ext cx="1189595" cy="914987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249338">
            <a:off x="4217323" y="3557338"/>
            <a:ext cx="1189595" cy="914987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249338">
            <a:off x="5160972" y="3567565"/>
            <a:ext cx="1189595" cy="914987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249338">
            <a:off x="2361321" y="5432424"/>
            <a:ext cx="1189595" cy="914987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249338">
            <a:off x="3329773" y="5432424"/>
            <a:ext cx="1189595" cy="914987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5342" y="-76255"/>
            <a:ext cx="4151622" cy="3400425"/>
          </a:xfrm>
          <a:prstGeom prst="rect">
            <a:avLst/>
          </a:prstGeom>
        </p:spPr>
      </p:pic>
      <p:sp>
        <p:nvSpPr>
          <p:cNvPr id="23" name="TextBox 22"/>
          <p:cNvSpPr txBox="1"/>
          <p:nvPr/>
        </p:nvSpPr>
        <p:spPr>
          <a:xfrm>
            <a:off x="6738769" y="3744716"/>
            <a:ext cx="59574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rgbClr val="0070C0"/>
                </a:solidFill>
                <a:latin typeface="Comic Sans MS" panose="030F0702030302020204" pitchFamily="66" charset="0"/>
              </a:rPr>
              <a:t>4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508800" y="305490"/>
            <a:ext cx="54676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latin typeface="Comic Sans MS" panose="030F0702030302020204" pitchFamily="66" charset="0"/>
              </a:rPr>
              <a:t>How many        long are these?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pic>
        <p:nvPicPr>
          <p:cNvPr id="25" name="Picture 2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249338">
            <a:off x="2333898" y="256556"/>
            <a:ext cx="902230" cy="693958"/>
          </a:xfrm>
          <a:prstGeom prst="rect">
            <a:avLst/>
          </a:prstGeom>
        </p:spPr>
      </p:pic>
      <p:sp>
        <p:nvSpPr>
          <p:cNvPr id="26" name="TextBox 25"/>
          <p:cNvSpPr txBox="1"/>
          <p:nvPr/>
        </p:nvSpPr>
        <p:spPr>
          <a:xfrm>
            <a:off x="5728931" y="2148600"/>
            <a:ext cx="59574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rgbClr val="0070C0"/>
                </a:solidFill>
                <a:latin typeface="Comic Sans MS" panose="030F0702030302020204" pitchFamily="66" charset="0"/>
              </a:rPr>
              <a:t>3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4733262" y="5390705"/>
            <a:ext cx="59574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rgbClr val="0070C0"/>
                </a:solidFill>
                <a:latin typeface="Comic Sans MS" panose="030F0702030302020204" pitchFamily="66" charset="0"/>
              </a:rPr>
              <a:t>2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955274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6" grpId="0"/>
      <p:bldP spid="2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Have a go at question 1 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822426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38392" y="1279094"/>
            <a:ext cx="747045" cy="74704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700911" y="1421783"/>
            <a:ext cx="23354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Have a think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207" y="1322702"/>
            <a:ext cx="4151622" cy="3400425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29AE41E2-7314-5747-830F-0A2ABB59FE3E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3445314" y="2994469"/>
            <a:ext cx="944717" cy="1001608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6779C6E1-79B2-BC49-BD36-04B1F4D76936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3922723" y="2994468"/>
            <a:ext cx="944717" cy="1001608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708AA5EF-1AEF-0F4C-90A1-16D9B9D97E6A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4382026" y="2994467"/>
            <a:ext cx="944717" cy="1001608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53BB1108-D13A-8E48-BEC7-FD8CA7ED38CC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4841329" y="2994466"/>
            <a:ext cx="944717" cy="1001608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4D92D738-A6BD-BA42-9CE4-93A0E0596146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5300632" y="2994465"/>
            <a:ext cx="944717" cy="1001608"/>
          </a:xfrm>
          <a:prstGeom prst="rect">
            <a:avLst/>
          </a:prstGeom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869F0BF6-E560-6E49-9981-8FFBCE115660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5759935" y="2994464"/>
            <a:ext cx="944717" cy="1001608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A90C5C2E-6381-3544-8D19-F4755A70B76A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6219238" y="2994463"/>
            <a:ext cx="944717" cy="1001608"/>
          </a:xfrm>
          <a:prstGeom prst="rect">
            <a:avLst/>
          </a:prstGeom>
        </p:spPr>
      </p:pic>
      <p:sp>
        <p:nvSpPr>
          <p:cNvPr id="32" name="TextBox 31"/>
          <p:cNvSpPr txBox="1"/>
          <p:nvPr/>
        </p:nvSpPr>
        <p:spPr>
          <a:xfrm>
            <a:off x="585118" y="451548"/>
            <a:ext cx="63862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latin typeface="Comic Sans MS" panose="030F0702030302020204" pitchFamily="66" charset="0"/>
              </a:rPr>
              <a:t>What is the length of the        ?</a:t>
            </a:r>
            <a:endParaRPr lang="en-GB" sz="3200" dirty="0">
              <a:latin typeface="Comic Sans MS" panose="030F0702030302020204" pitchFamily="66" charset="0"/>
            </a:endParaRPr>
          </a:p>
        </p:txBody>
      </p:sp>
      <p:pic>
        <p:nvPicPr>
          <p:cNvPr id="33" name="Picture 3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15970" y="278883"/>
            <a:ext cx="993691" cy="813892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A90C5C2E-6381-3544-8D19-F4755A70B76A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6687073" y="2994470"/>
            <a:ext cx="944717" cy="1001608"/>
          </a:xfrm>
          <a:prstGeom prst="rect">
            <a:avLst/>
          </a:prstGeom>
        </p:spPr>
      </p:pic>
      <p:pic>
        <p:nvPicPr>
          <p:cNvPr id="44" name="Picture 4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4425" y="4818049"/>
            <a:ext cx="1250012" cy="875008"/>
          </a:xfrm>
          <a:prstGeom prst="rect">
            <a:avLst/>
          </a:prstGeom>
        </p:spPr>
      </p:pic>
      <p:sp>
        <p:nvSpPr>
          <p:cNvPr id="45" name="Rounded Rectangular Callout 44"/>
          <p:cNvSpPr/>
          <p:nvPr/>
        </p:nvSpPr>
        <p:spPr>
          <a:xfrm>
            <a:off x="1954843" y="4005358"/>
            <a:ext cx="2741042" cy="658203"/>
          </a:xfrm>
          <a:prstGeom prst="wedgeRoundRectCallout">
            <a:avLst>
              <a:gd name="adj1" fmla="val -43443"/>
              <a:gd name="adj2" fmla="val 104086"/>
              <a:gd name="adj3" fmla="val 16667"/>
            </a:avLst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TextBox 45"/>
          <p:cNvSpPr txBox="1"/>
          <p:nvPr/>
        </p:nvSpPr>
        <p:spPr>
          <a:xfrm>
            <a:off x="1779268" y="4092509"/>
            <a:ext cx="27371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latin typeface="Comic Sans MS" panose="030F0702030302020204" pitchFamily="66" charset="0"/>
              </a:rPr>
              <a:t>I think it is 7</a:t>
            </a:r>
          </a:p>
        </p:txBody>
      </p:sp>
      <p:sp>
        <p:nvSpPr>
          <p:cNvPr id="47" name="Rounded Rectangular Callout 46"/>
          <p:cNvSpPr/>
          <p:nvPr/>
        </p:nvSpPr>
        <p:spPr>
          <a:xfrm>
            <a:off x="5288106" y="3989726"/>
            <a:ext cx="2741042" cy="667230"/>
          </a:xfrm>
          <a:prstGeom prst="wedgeRoundRectCallout">
            <a:avLst>
              <a:gd name="adj1" fmla="val -5104"/>
              <a:gd name="adj2" fmla="val 85318"/>
              <a:gd name="adj3" fmla="val 16667"/>
            </a:avLst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TextBox 47"/>
          <p:cNvSpPr txBox="1"/>
          <p:nvPr/>
        </p:nvSpPr>
        <p:spPr>
          <a:xfrm>
            <a:off x="5081731" y="4041896"/>
            <a:ext cx="27371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latin typeface="Comic Sans MS" panose="030F0702030302020204" pitchFamily="66" charset="0"/>
              </a:rPr>
              <a:t>I think it is 6 </a:t>
            </a:r>
          </a:p>
        </p:txBody>
      </p:sp>
      <p:pic>
        <p:nvPicPr>
          <p:cNvPr id="49" name="Picture 4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83475" y="4736864"/>
            <a:ext cx="1459906" cy="1008186"/>
          </a:xfrm>
          <a:prstGeom prst="rect">
            <a:avLst/>
          </a:prstGeom>
        </p:spPr>
      </p:pic>
      <p:pic>
        <p:nvPicPr>
          <p:cNvPr id="50" name="Picture 49">
            <a:extLst>
              <a:ext uri="{FF2B5EF4-FFF2-40B4-BE49-F238E27FC236}">
                <a16:creationId xmlns:a16="http://schemas.microsoft.com/office/drawing/2014/main" id="{A90C5C2E-6381-3544-8D19-F4755A70B76A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4062524" y="3960834"/>
            <a:ext cx="714637" cy="757673"/>
          </a:xfrm>
          <a:prstGeom prst="rect">
            <a:avLst/>
          </a:prstGeom>
        </p:spPr>
      </p:pic>
      <p:pic>
        <p:nvPicPr>
          <p:cNvPr id="52" name="Picture 51">
            <a:extLst>
              <a:ext uri="{FF2B5EF4-FFF2-40B4-BE49-F238E27FC236}">
                <a16:creationId xmlns:a16="http://schemas.microsoft.com/office/drawing/2014/main" id="{A90C5C2E-6381-3544-8D19-F4755A70B76A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7380086" y="3927406"/>
            <a:ext cx="714637" cy="757673"/>
          </a:xfrm>
          <a:prstGeom prst="rect">
            <a:avLst/>
          </a:prstGeom>
        </p:spPr>
      </p:pic>
      <p:sp>
        <p:nvSpPr>
          <p:cNvPr id="53" name="TextBox 52"/>
          <p:cNvSpPr txBox="1"/>
          <p:nvPr/>
        </p:nvSpPr>
        <p:spPr>
          <a:xfrm>
            <a:off x="6375652" y="1360229"/>
            <a:ext cx="59574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rgbClr val="0070C0"/>
                </a:solidFill>
                <a:latin typeface="Comic Sans MS" panose="030F0702030302020204" pitchFamily="66" charset="0"/>
              </a:rPr>
              <a:t>6</a:t>
            </a:r>
          </a:p>
        </p:txBody>
      </p:sp>
      <p:pic>
        <p:nvPicPr>
          <p:cNvPr id="54" name="Picture 53">
            <a:extLst>
              <a:ext uri="{FF2B5EF4-FFF2-40B4-BE49-F238E27FC236}">
                <a16:creationId xmlns:a16="http://schemas.microsoft.com/office/drawing/2014/main" id="{A90C5C2E-6381-3544-8D19-F4755A70B76A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6680145" y="1275138"/>
            <a:ext cx="714637" cy="757673"/>
          </a:xfrm>
          <a:prstGeom prst="rect">
            <a:avLst/>
          </a:prstGeom>
        </p:spPr>
      </p:pic>
      <p:sp>
        <p:nvSpPr>
          <p:cNvPr id="55" name="TextBox 54"/>
          <p:cNvSpPr txBox="1"/>
          <p:nvPr/>
        </p:nvSpPr>
        <p:spPr>
          <a:xfrm>
            <a:off x="1201941" y="5000108"/>
            <a:ext cx="63862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latin typeface="Comic Sans MS" panose="030F0702030302020204" pitchFamily="66" charset="0"/>
              </a:rPr>
              <a:t>Who is correct?</a:t>
            </a:r>
            <a:endParaRPr lang="en-GB" sz="3200" dirty="0">
              <a:latin typeface="Comic Sans MS" panose="030F0702030302020204" pitchFamily="66" charset="0"/>
            </a:endParaRPr>
          </a:p>
        </p:txBody>
      </p:sp>
      <p:cxnSp>
        <p:nvCxnSpPr>
          <p:cNvPr id="57" name="Straight Connector 56"/>
          <p:cNvCxnSpPr/>
          <p:nvPr/>
        </p:nvCxnSpPr>
        <p:spPr>
          <a:xfrm flipV="1">
            <a:off x="3657600" y="1652616"/>
            <a:ext cx="0" cy="229630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34829692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0.01042 L 0.34479 -0.06782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240" y="-391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 tmFilter="0, 0; .2, .5; .8, .5; 1, 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" dur="250" autoRev="1" fill="hold"/>
                                        <p:tgtEl>
                                          <p:spTgt spid="2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 tmFilter="0, 0; .2, .5; .8, .5; 1, 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250" autoRev="1" fill="hold"/>
                                        <p:tgtEl>
                                          <p:spTgt spid="2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 tmFilter="0, 0; .2, .5; .8, .5; 1, 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250" autoRev="1" fill="hold"/>
                                        <p:tgtEl>
                                          <p:spTgt spid="2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 tmFilter="0, 0; .2, .5; .8, .5; 1, 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" dur="250" autoRev="1" fill="hold"/>
                                        <p:tgtEl>
                                          <p:spTgt spid="2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 tmFilter="0, 0; .2, .5; .8, .5; 1, 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" dur="250" autoRev="1" fill="hold"/>
                                        <p:tgtEl>
                                          <p:spTgt spid="2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 tmFilter="0, 0; .2, .5; .8, .5; 1, 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1" dur="250" autoRev="1" fill="hold"/>
                                        <p:tgtEl>
                                          <p:spTgt spid="2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00"/>
                            </p:stCondLst>
                            <p:childTnLst>
                              <p:par>
                                <p:cTn id="33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 tmFilter="0, 0; .2, .5; .8, .5; 1, 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5" dur="250" autoRev="1" fill="hold"/>
                                        <p:tgtEl>
                                          <p:spTgt spid="2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781 -1.85185E-6 L 0.31059 -0.06412 " pathEditMode="relative" rAng="0" ptsTypes="AA">
                                      <p:cBhvr>
                                        <p:cTn id="5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139" y="-321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500" tmFilter="0, 0; .2, .5; .8, .5; 1, 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6" dur="250" autoRev="1" fill="hold"/>
                                        <p:tgtEl>
                                          <p:spTgt spid="2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500" tmFilter="0, 0; .2, .5; .8, .5; 1, 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0" dur="250" autoRev="1" fill="hold"/>
                                        <p:tgtEl>
                                          <p:spTgt spid="2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000"/>
                            </p:stCondLst>
                            <p:childTnLst>
                              <p:par>
                                <p:cTn id="62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500" tmFilter="0, 0; .2, .5; .8, .5; 1, 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4" dur="250" autoRev="1" fill="hold"/>
                                        <p:tgtEl>
                                          <p:spTgt spid="2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500"/>
                            </p:stCondLst>
                            <p:childTnLst>
                              <p:par>
                                <p:cTn id="66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500" tmFilter="0, 0; .2, .5; .8, .5; 1, 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8" dur="250" autoRev="1" fill="hold"/>
                                        <p:tgtEl>
                                          <p:spTgt spid="2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2000"/>
                            </p:stCondLst>
                            <p:childTnLst>
                              <p:par>
                                <p:cTn id="70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" dur="500" tmFilter="0, 0; .2, .5; .8, .5; 1, 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2" dur="250" autoRev="1" fill="hold"/>
                                        <p:tgtEl>
                                          <p:spTgt spid="2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2500"/>
                            </p:stCondLst>
                            <p:childTnLst>
                              <p:par>
                                <p:cTn id="74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" dur="500" tmFilter="0, 0; .2, .5; .8, .5; 1, 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6" dur="250" autoRev="1" fill="hold"/>
                                        <p:tgtEl>
                                          <p:spTgt spid="2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 animBg="1"/>
      <p:bldP spid="46" grpId="0"/>
      <p:bldP spid="47" grpId="0" animBg="1"/>
      <p:bldP spid="48" grpId="0"/>
      <p:bldP spid="53" grpId="0"/>
      <p:bldP spid="55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9.5|16.7|11|15.8|5.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.7|9.1|11.3|1.8|1.3|24.7|4.5|3.4|4|11.9|5.7|7.6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8.1|6.3|6.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9.8|2.9|4.6|5.7|0.9|3.1|3.8|4.1|3.7|14.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.9|1.7|4.2|5.9|8.7|10|5.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5.3|7.1|9.6|6.5|13.7|24.9"/>
</p:tagLst>
</file>

<file path=ppt/theme/theme1.xml><?xml version="1.0" encoding="utf-8"?>
<a:theme xmlns:a="http://schemas.openxmlformats.org/drawingml/2006/main" name="Title slid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Get ready tit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Get ready question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Let's learn tit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Let's learn slide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Your tur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Your turn activity lesso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10DC92D10A6294EB2D3BAE7684BF2FC" ma:contentTypeVersion="7" ma:contentTypeDescription="Create a new document." ma:contentTypeScope="" ma:versionID="d1bbd0e7118b8034b1837b1a97a3e8b1">
  <xsd:schema xmlns:xsd="http://www.w3.org/2001/XMLSchema" xmlns:xs="http://www.w3.org/2001/XMLSchema" xmlns:p="http://schemas.microsoft.com/office/2006/metadata/properties" xmlns:ns3="522d4c35-b548-4432-90ae-af4376e1c4b4" targetNamespace="http://schemas.microsoft.com/office/2006/metadata/properties" ma:root="true" ma:fieldsID="6327414cb3b5f93d160f991d0b6625f7" ns3:_="">
    <xsd:import namespace="522d4c35-b548-4432-90ae-af4376e1c4b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22d4c35-b548-4432-90ae-af4376e1c4b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FA976BF-BA58-4DED-B6CD-0D8A580477C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1727757-3061-47D3-99FD-9493F136DC43}">
  <ds:schemaRefs>
    <ds:schemaRef ds:uri="http://schemas.openxmlformats.org/package/2006/metadata/core-properties"/>
    <ds:schemaRef ds:uri="http://schemas.microsoft.com/office/2006/documentManagement/types"/>
    <ds:schemaRef ds:uri="http://purl.org/dc/terms/"/>
    <ds:schemaRef ds:uri="522d4c35-b548-4432-90ae-af4376e1c4b4"/>
    <ds:schemaRef ds:uri="http://purl.org/dc/dcmitype/"/>
    <ds:schemaRef ds:uri="http://www.w3.org/XML/1998/namespace"/>
    <ds:schemaRef ds:uri="http://purl.org/dc/elements/1.1/"/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972645BB-C536-4612-8AE4-E740337A994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22d4c35-b548-4432-90ae-af4376e1c4b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5519</TotalTime>
  <Words>192</Words>
  <Application>Microsoft Office PowerPoint</Application>
  <PresentationFormat>On-screen Show (4:3)</PresentationFormat>
  <Paragraphs>49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7</vt:i4>
      </vt:variant>
      <vt:variant>
        <vt:lpstr>Slide Titles</vt:lpstr>
      </vt:variant>
      <vt:variant>
        <vt:i4>13</vt:i4>
      </vt:variant>
    </vt:vector>
  </HeadingPairs>
  <TitlesOfParts>
    <vt:vector size="24" baseType="lpstr">
      <vt:lpstr>Arial</vt:lpstr>
      <vt:lpstr>Calibri</vt:lpstr>
      <vt:lpstr>Comic Sans MS</vt:lpstr>
      <vt:lpstr>KG Primary Penmanship</vt:lpstr>
      <vt:lpstr>Title slide</vt:lpstr>
      <vt:lpstr>Get ready title</vt:lpstr>
      <vt:lpstr>Get ready questions</vt:lpstr>
      <vt:lpstr>Let's learn title</vt:lpstr>
      <vt:lpstr>Let's learn slides</vt:lpstr>
      <vt:lpstr>Your turn</vt:lpstr>
      <vt:lpstr>Your turn activity lesson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Have a go at question 1 on the worksheet</vt:lpstr>
      <vt:lpstr>PowerPoint Presentation</vt:lpstr>
      <vt:lpstr>Have a go at question 2 on the worksheet</vt:lpstr>
      <vt:lpstr>PowerPoint Presentation</vt:lpstr>
      <vt:lpstr>PowerPoint Presentation</vt:lpstr>
      <vt:lpstr>Have a go at questions 3 and 4 on the worksheet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Catherine Clarke</dc:creator>
  <cp:lastModifiedBy>User</cp:lastModifiedBy>
  <cp:revision>234</cp:revision>
  <dcterms:created xsi:type="dcterms:W3CDTF">2019-07-05T11:02:13Z</dcterms:created>
  <dcterms:modified xsi:type="dcterms:W3CDTF">2021-02-03T14:40:49Z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0x010100810DC92D10A6294EB2D3BAE7684BF2FC</vt:lpwstr>
  </property>
</Properties>
</file>